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30" r:id="rId3"/>
    <p:sldId id="261" r:id="rId4"/>
    <p:sldId id="319" r:id="rId5"/>
    <p:sldId id="285" r:id="rId6"/>
    <p:sldId id="267" r:id="rId7"/>
    <p:sldId id="310" r:id="rId8"/>
    <p:sldId id="298" r:id="rId9"/>
    <p:sldId id="296" r:id="rId10"/>
    <p:sldId id="303" r:id="rId11"/>
    <p:sldId id="314" r:id="rId12"/>
    <p:sldId id="329" r:id="rId13"/>
    <p:sldId id="327" r:id="rId14"/>
    <p:sldId id="295" r:id="rId15"/>
    <p:sldId id="315" r:id="rId16"/>
    <p:sldId id="316" r:id="rId17"/>
    <p:sldId id="326" r:id="rId18"/>
    <p:sldId id="317" r:id="rId19"/>
    <p:sldId id="331" r:id="rId20"/>
    <p:sldId id="311" r:id="rId21"/>
    <p:sldId id="312" r:id="rId22"/>
    <p:sldId id="320" r:id="rId23"/>
    <p:sldId id="321" r:id="rId24"/>
    <p:sldId id="322" r:id="rId25"/>
    <p:sldId id="323" r:id="rId26"/>
    <p:sldId id="324" r:id="rId27"/>
    <p:sldId id="313" r:id="rId28"/>
    <p:sldId id="328" r:id="rId29"/>
    <p:sldId id="274" r:id="rId30"/>
    <p:sldId id="332" r:id="rId31"/>
    <p:sldId id="309"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4660"/>
  </p:normalViewPr>
  <p:slideViewPr>
    <p:cSldViewPr>
      <p:cViewPr varScale="1">
        <p:scale>
          <a:sx n="124" d="100"/>
          <a:sy n="124" d="100"/>
        </p:scale>
        <p:origin x="176" y="840"/>
      </p:cViewPr>
      <p:guideLst>
        <p:guide orient="horz" pos="1620"/>
        <p:guide pos="2880"/>
      </p:guideLst>
    </p:cSldViewPr>
  </p:slideViewPr>
  <p:notesTextViewPr>
    <p:cViewPr>
      <p:scale>
        <a:sx n="1" d="1"/>
        <a:sy n="1" d="1"/>
      </p:scale>
      <p:origin x="0" y="0"/>
    </p:cViewPr>
  </p:notesTextViewPr>
  <p:notesViewPr>
    <p:cSldViewPr>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C0CA9-A907-4B52-9ECD-FE738F9A8299}" type="datetimeFigureOut">
              <a:rPr lang="en-GB" smtClean="0"/>
              <a:t>03/09/2025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01E02C-4B50-4152-80C9-F44D3BF3D2F1}" type="slidenum">
              <a:rPr lang="en-GB" smtClean="0"/>
              <a:t>‹#›</a:t>
            </a:fld>
            <a:endParaRPr lang="en-GB"/>
          </a:p>
        </p:txBody>
      </p:sp>
    </p:spTree>
    <p:extLst>
      <p:ext uri="{BB962C8B-B14F-4D97-AF65-F5344CB8AC3E}">
        <p14:creationId xmlns:p14="http://schemas.microsoft.com/office/powerpoint/2010/main" val="27403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3</a:t>
            </a:fld>
            <a:endParaRPr lang="en-GB"/>
          </a:p>
        </p:txBody>
      </p:sp>
    </p:spTree>
    <p:extLst>
      <p:ext uri="{BB962C8B-B14F-4D97-AF65-F5344CB8AC3E}">
        <p14:creationId xmlns:p14="http://schemas.microsoft.com/office/powerpoint/2010/main" val="257885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5</a:t>
            </a:fld>
            <a:endParaRPr lang="en-GB"/>
          </a:p>
        </p:txBody>
      </p:sp>
    </p:spTree>
    <p:extLst>
      <p:ext uri="{BB962C8B-B14F-4D97-AF65-F5344CB8AC3E}">
        <p14:creationId xmlns:p14="http://schemas.microsoft.com/office/powerpoint/2010/main" val="186066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6</a:t>
            </a:fld>
            <a:endParaRPr lang="en-GB"/>
          </a:p>
        </p:txBody>
      </p:sp>
    </p:spTree>
    <p:extLst>
      <p:ext uri="{BB962C8B-B14F-4D97-AF65-F5344CB8AC3E}">
        <p14:creationId xmlns:p14="http://schemas.microsoft.com/office/powerpoint/2010/main" val="187242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B5EC0-DC2C-49D4-9343-B24DD3C1F752}" type="slidenum">
              <a:rPr lang="en-GB" smtClean="0"/>
              <a:pPr/>
              <a:t>7</a:t>
            </a:fld>
            <a:endParaRPr lang="en-GB"/>
          </a:p>
        </p:txBody>
      </p:sp>
    </p:spTree>
    <p:extLst>
      <p:ext uri="{BB962C8B-B14F-4D97-AF65-F5344CB8AC3E}">
        <p14:creationId xmlns:p14="http://schemas.microsoft.com/office/powerpoint/2010/main" val="226172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B5EC0-DC2C-49D4-9343-B24DD3C1F752}" type="slidenum">
              <a:rPr lang="en-GB" smtClean="0"/>
              <a:pPr/>
              <a:t>8</a:t>
            </a:fld>
            <a:endParaRPr lang="en-GB"/>
          </a:p>
        </p:txBody>
      </p:sp>
    </p:spTree>
    <p:extLst>
      <p:ext uri="{BB962C8B-B14F-4D97-AF65-F5344CB8AC3E}">
        <p14:creationId xmlns:p14="http://schemas.microsoft.com/office/powerpoint/2010/main" val="360766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B5EC0-DC2C-49D4-9343-B24DD3C1F752}" type="slidenum">
              <a:rPr lang="en-GB" smtClean="0"/>
              <a:pPr/>
              <a:t>14</a:t>
            </a:fld>
            <a:endParaRPr lang="en-GB"/>
          </a:p>
        </p:txBody>
      </p:sp>
    </p:spTree>
    <p:extLst>
      <p:ext uri="{BB962C8B-B14F-4D97-AF65-F5344CB8AC3E}">
        <p14:creationId xmlns:p14="http://schemas.microsoft.com/office/powerpoint/2010/main" val="360766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4B5EC0-DC2C-49D4-9343-B24DD3C1F752}" type="slidenum">
              <a:rPr lang="en-GB" smtClean="0"/>
              <a:pPr/>
              <a:t>29</a:t>
            </a:fld>
            <a:endParaRPr lang="en-GB"/>
          </a:p>
        </p:txBody>
      </p:sp>
    </p:spTree>
    <p:extLst>
      <p:ext uri="{BB962C8B-B14F-4D97-AF65-F5344CB8AC3E}">
        <p14:creationId xmlns:p14="http://schemas.microsoft.com/office/powerpoint/2010/main" val="1047172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15566"/>
            <a:ext cx="7772400" cy="757907"/>
          </a:xfrm>
        </p:spPr>
        <p:txBody>
          <a:bodyPr/>
          <a:lstStyle>
            <a:lvl1pPr>
              <a:defRPr>
                <a:solidFill>
                  <a:schemeClr val="tx1">
                    <a:lumMod val="75000"/>
                    <a:lumOff val="25000"/>
                  </a:schemeClr>
                </a:solidFill>
              </a:defRPr>
            </a:lvl1pPr>
          </a:lstStyle>
          <a:p>
            <a:r>
              <a:rPr lang="en-US" dirty="0"/>
              <a:t>NAME OF PRESENTATION</a:t>
            </a:r>
          </a:p>
        </p:txBody>
      </p:sp>
      <p:sp>
        <p:nvSpPr>
          <p:cNvPr id="3" name="Subtitle 2"/>
          <p:cNvSpPr>
            <a:spLocks noGrp="1"/>
          </p:cNvSpPr>
          <p:nvPr>
            <p:ph type="subTitle" idx="1" hasCustomPrompt="1"/>
          </p:nvPr>
        </p:nvSpPr>
        <p:spPr>
          <a:xfrm>
            <a:off x="1371600" y="1457449"/>
            <a:ext cx="6400800" cy="593204"/>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p>
            <a:fld id="{9692BD7F-8175-45A1-9D78-819339C53B80}"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EF8F-4AC9-42BF-9D71-5F1F07E0DFCD}" type="slidenum">
              <a:rPr lang="en-US" smtClean="0"/>
              <a:t>‹#›</a:t>
            </a:fld>
            <a:endParaRPr lang="en-US"/>
          </a:p>
        </p:txBody>
      </p:sp>
    </p:spTree>
    <p:extLst>
      <p:ext uri="{BB962C8B-B14F-4D97-AF65-F5344CB8AC3E}">
        <p14:creationId xmlns:p14="http://schemas.microsoft.com/office/powerpoint/2010/main" val="183822536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9752" y="205979"/>
            <a:ext cx="6347048"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339752" y="1200151"/>
            <a:ext cx="6347048" cy="3394472"/>
          </a:xfrm>
        </p:spPr>
        <p:txBody>
          <a:body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9692BD7F-8175-45A1-9D78-819339C53B80}"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EF8F-4AC9-42BF-9D71-5F1F07E0DFCD}" type="slidenum">
              <a:rPr lang="en-US" smtClean="0"/>
              <a:t>‹#›</a:t>
            </a:fld>
            <a:endParaRPr lang="en-US"/>
          </a:p>
        </p:txBody>
      </p:sp>
    </p:spTree>
    <p:extLst>
      <p:ext uri="{BB962C8B-B14F-4D97-AF65-F5344CB8AC3E}">
        <p14:creationId xmlns:p14="http://schemas.microsoft.com/office/powerpoint/2010/main" val="14088508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15566"/>
            <a:ext cx="8229600" cy="857250"/>
          </a:xfrm>
        </p:spPr>
        <p:txBody>
          <a:bodyPr/>
          <a:lstStyle>
            <a:lvl1pPr>
              <a:defRPr/>
            </a:lvl1pPr>
          </a:lstStyle>
          <a:p>
            <a:r>
              <a:rPr lang="en-US" dirty="0"/>
              <a:t>Title</a:t>
            </a:r>
          </a:p>
        </p:txBody>
      </p:sp>
      <p:sp>
        <p:nvSpPr>
          <p:cNvPr id="3" name="Content Placeholder 2"/>
          <p:cNvSpPr>
            <a:spLocks noGrp="1"/>
          </p:cNvSpPr>
          <p:nvPr>
            <p:ph idx="1" hasCustomPrompt="1"/>
          </p:nvPr>
        </p:nvSpPr>
        <p:spPr>
          <a:xfrm>
            <a:off x="457200" y="1779663"/>
            <a:ext cx="8229600" cy="2814960"/>
          </a:xfrm>
        </p:spPr>
        <p:txBody>
          <a:bodyPr/>
          <a:lstStyle>
            <a:lvl1pPr marL="0" indent="0" algn="ctr">
              <a:buNone/>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9692BD7F-8175-45A1-9D78-819339C53B80}"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EF8F-4AC9-42BF-9D71-5F1F07E0DFCD}" type="slidenum">
              <a:rPr lang="en-US" smtClean="0"/>
              <a:t>‹#›</a:t>
            </a:fld>
            <a:endParaRPr lang="en-US"/>
          </a:p>
        </p:txBody>
      </p:sp>
    </p:spTree>
    <p:extLst>
      <p:ext uri="{BB962C8B-B14F-4D97-AF65-F5344CB8AC3E}">
        <p14:creationId xmlns:p14="http://schemas.microsoft.com/office/powerpoint/2010/main" val="20979214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92BD7F-8175-45A1-9D78-819339C53B80}" type="datetimeFigureOut">
              <a:rPr lang="en-US" smtClean="0"/>
              <a:t>9/3/25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6AEF8F-4AC9-42BF-9D71-5F1F07E0DFCD}" type="slidenum">
              <a:rPr lang="en-US" smtClean="0"/>
              <a:t>‹#›</a:t>
            </a:fld>
            <a:endParaRPr lang="en-US"/>
          </a:p>
        </p:txBody>
      </p:sp>
    </p:spTree>
    <p:extLst>
      <p:ext uri="{BB962C8B-B14F-4D97-AF65-F5344CB8AC3E}">
        <p14:creationId xmlns:p14="http://schemas.microsoft.com/office/powerpoint/2010/main" val="2046082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idcalderprimary.westlothian.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339502"/>
            <a:ext cx="7772400" cy="757907"/>
          </a:xfrm>
        </p:spPr>
        <p:txBody>
          <a:bodyPr>
            <a:normAutofit fontScale="90000"/>
          </a:bodyPr>
          <a:lstStyle/>
          <a:p>
            <a:r>
              <a:rPr lang="en-US" b="1" dirty="0">
                <a:solidFill>
                  <a:schemeClr val="tx1"/>
                </a:solidFill>
                <a:latin typeface="Letter-join Plus 2" panose="02000505000000020003" pitchFamily="2" charset="0"/>
                <a:ea typeface="HELLOIHEART1" panose="02000603000000000000" pitchFamily="2" charset="0"/>
              </a:rPr>
              <a:t>Mid Calder Primary School</a:t>
            </a:r>
          </a:p>
        </p:txBody>
      </p:sp>
      <p:sp>
        <p:nvSpPr>
          <p:cNvPr id="3" name="Subtitle 2"/>
          <p:cNvSpPr>
            <a:spLocks noGrp="1"/>
          </p:cNvSpPr>
          <p:nvPr>
            <p:ph type="subTitle" idx="1"/>
          </p:nvPr>
        </p:nvSpPr>
        <p:spPr>
          <a:xfrm>
            <a:off x="1403648" y="1275606"/>
            <a:ext cx="6400800" cy="593204"/>
          </a:xfrm>
        </p:spPr>
        <p:txBody>
          <a:bodyPr>
            <a:noAutofit/>
          </a:bodyPr>
          <a:lstStyle/>
          <a:p>
            <a:r>
              <a:rPr lang="en-US" sz="2000" b="1" dirty="0">
                <a:solidFill>
                  <a:schemeClr val="tx1"/>
                </a:solidFill>
                <a:latin typeface="Letter-join Plus 2" panose="02000505000000020003" pitchFamily="2" charset="0"/>
                <a:ea typeface="HELLOIHEART1" panose="02000603000000000000" pitchFamily="2" charset="0"/>
              </a:rPr>
              <a:t>Primary 7 – Miss Hawes</a:t>
            </a:r>
          </a:p>
          <a:p>
            <a:r>
              <a:rPr lang="en-US" sz="2000" b="1" dirty="0">
                <a:solidFill>
                  <a:schemeClr val="tx1"/>
                </a:solidFill>
                <a:latin typeface="Letter-join Plus 2" panose="02000505000000020003" pitchFamily="2" charset="0"/>
                <a:ea typeface="HELLOIHEART1" panose="02000603000000000000" pitchFamily="2" charset="0"/>
              </a:rPr>
              <a:t>Tuesday 26</a:t>
            </a:r>
            <a:r>
              <a:rPr lang="en-US" sz="2000" b="1" baseline="30000" dirty="0">
                <a:solidFill>
                  <a:schemeClr val="tx1"/>
                </a:solidFill>
                <a:latin typeface="Letter-join Plus 2" panose="02000505000000020003" pitchFamily="2" charset="0"/>
                <a:ea typeface="HELLOIHEART1" panose="02000603000000000000" pitchFamily="2" charset="0"/>
              </a:rPr>
              <a:t>th</a:t>
            </a:r>
            <a:r>
              <a:rPr lang="en-US" sz="2000" b="1" dirty="0">
                <a:solidFill>
                  <a:schemeClr val="tx1"/>
                </a:solidFill>
                <a:latin typeface="Letter-join Plus 2" panose="02000505000000020003" pitchFamily="2" charset="0"/>
                <a:ea typeface="HELLOIHEART1" panose="02000603000000000000" pitchFamily="2" charset="0"/>
              </a:rPr>
              <a:t> August 2025</a:t>
            </a:r>
          </a:p>
          <a:p>
            <a:r>
              <a:rPr lang="en-US" sz="2000" b="1" dirty="0">
                <a:solidFill>
                  <a:schemeClr val="tx1"/>
                </a:solidFill>
                <a:latin typeface="Letter-join Plus 2" panose="02000505000000020003" pitchFamily="2" charset="0"/>
                <a:ea typeface="HELLOIHEART1" panose="02000603000000000000" pitchFamily="2" charset="0"/>
              </a:rPr>
              <a:t>6:00pm – 6:30pm and 6:30pm – 7:00pm</a:t>
            </a:r>
          </a:p>
        </p:txBody>
      </p:sp>
      <p:pic>
        <p:nvPicPr>
          <p:cNvPr id="4" name="Picture 3" descr="https://blogs.glowscotland.org.uk/wl/MidCalderPrimary/files/2012/10/badge-small-copy1.jpg"/>
          <p:cNvPicPr/>
          <p:nvPr/>
        </p:nvPicPr>
        <p:blipFill>
          <a:blip r:embed="rId2" cstate="print"/>
          <a:srcRect/>
          <a:stretch>
            <a:fillRect/>
          </a:stretch>
        </p:blipFill>
        <p:spPr bwMode="auto">
          <a:xfrm>
            <a:off x="8316416" y="123478"/>
            <a:ext cx="584205" cy="720080"/>
          </a:xfrm>
          <a:prstGeom prst="rect">
            <a:avLst/>
          </a:prstGeom>
          <a:noFill/>
          <a:ln w="9525">
            <a:noFill/>
            <a:miter lim="800000"/>
            <a:headEnd/>
            <a:tailEnd/>
          </a:ln>
        </p:spPr>
      </p:pic>
      <p:pic>
        <p:nvPicPr>
          <p:cNvPr id="9" name="Picture 8" descr="A yellow and green circle with white light bulb and green leaf&#10;&#10;Description automatically generated">
            <a:extLst>
              <a:ext uri="{FF2B5EF4-FFF2-40B4-BE49-F238E27FC236}">
                <a16:creationId xmlns:a16="http://schemas.microsoft.com/office/drawing/2014/main" id="{227241E8-C0C5-F5A7-6AB0-D9A20D1B9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41" y="3959335"/>
            <a:ext cx="7929918" cy="1184165"/>
          </a:xfrm>
          <a:prstGeom prst="rect">
            <a:avLst/>
          </a:prstGeom>
        </p:spPr>
      </p:pic>
      <p:pic>
        <p:nvPicPr>
          <p:cNvPr id="10" name="Picture 9" descr="A sign with a person holding books&#10;&#10;Description automatically generated">
            <a:extLst>
              <a:ext uri="{FF2B5EF4-FFF2-40B4-BE49-F238E27FC236}">
                <a16:creationId xmlns:a16="http://schemas.microsoft.com/office/drawing/2014/main" id="{EBFE9CAA-C4DF-9609-8936-4DDF3AB39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720" y="936145"/>
            <a:ext cx="689901" cy="929351"/>
          </a:xfrm>
          <a:prstGeom prst="rect">
            <a:avLst/>
          </a:prstGeom>
        </p:spPr>
      </p:pic>
    </p:spTree>
    <p:extLst>
      <p:ext uri="{BB962C8B-B14F-4D97-AF65-F5344CB8AC3E}">
        <p14:creationId xmlns:p14="http://schemas.microsoft.com/office/powerpoint/2010/main" val="784203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b="1" dirty="0">
                <a:latin typeface="Letter-join Plus 2" panose="02000505000000020003" pitchFamily="2" charset="0"/>
                <a:ea typeface="HELLOIHEART1" panose="02000603000000000000" pitchFamily="2" charset="0"/>
              </a:rPr>
              <a:t>Literacy – Writing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131590"/>
            <a:ext cx="6624736" cy="381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Letter-join Plus 2" panose="02000505000000020003" pitchFamily="2" charset="0"/>
                <a:ea typeface="HELLOIHEART1" panose="02000603000000000000" pitchFamily="2" charset="0"/>
              </a:rPr>
              <a:t>We are using the PM writing scheme to focus on key writing skills which will link with other curricular areas.</a:t>
            </a:r>
          </a:p>
          <a:p>
            <a:r>
              <a:rPr lang="en-GB" dirty="0">
                <a:latin typeface="Letter-join Plus 2" panose="02000505000000020003" pitchFamily="2" charset="0"/>
                <a:ea typeface="HELLOIHEART1" panose="02000603000000000000" pitchFamily="2" charset="0"/>
              </a:rPr>
              <a:t>Our first context for learning is ‘Narrative’ and letter writing. </a:t>
            </a:r>
          </a:p>
        </p:txBody>
      </p:sp>
      <p:pic>
        <p:nvPicPr>
          <p:cNvPr id="4" name="Picture 3" descr="A child sitting on a stack of books&#10;&#10;Description automatically generated with low confidence">
            <a:extLst>
              <a:ext uri="{FF2B5EF4-FFF2-40B4-BE49-F238E27FC236}">
                <a16:creationId xmlns:a16="http://schemas.microsoft.com/office/drawing/2014/main" id="{F2A19A5C-8EEF-4B43-674B-DE37B08F1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3388328"/>
            <a:ext cx="1551682" cy="1551682"/>
          </a:xfrm>
          <a:prstGeom prst="rect">
            <a:avLst/>
          </a:prstGeom>
        </p:spPr>
      </p:pic>
      <p:pic>
        <p:nvPicPr>
          <p:cNvPr id="6" name="Picture 5" descr="A sign with a person holding books&#10;&#10;Description automatically generated">
            <a:extLst>
              <a:ext uri="{FF2B5EF4-FFF2-40B4-BE49-F238E27FC236}">
                <a16:creationId xmlns:a16="http://schemas.microsoft.com/office/drawing/2014/main" id="{E31D4DCE-5442-09E9-4C54-8C1CE0B51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40865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sz="3600" b="1" dirty="0">
                <a:latin typeface="Letter-join Plus 2" panose="02000505000000020003" pitchFamily="2" charset="0"/>
                <a:ea typeface="HELLOIHEART1" panose="02000603000000000000" pitchFamily="2" charset="0"/>
              </a:rPr>
              <a:t>Literacy – Listening &amp; Speaking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131590"/>
            <a:ext cx="6624736" cy="381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Letter-join Plus 2" panose="02000505000000020003" pitchFamily="2" charset="0"/>
                <a:ea typeface="HELLOIHEART1" panose="02000603000000000000" pitchFamily="2" charset="0"/>
              </a:rPr>
              <a:t>We will focus on listening and talking throughout the term. We will incorporate this during our IDL and reading lessons.</a:t>
            </a:r>
          </a:p>
        </p:txBody>
      </p:sp>
      <p:pic>
        <p:nvPicPr>
          <p:cNvPr id="4" name="Picture 3" descr="A child sitting on a stack of books&#10;&#10;Description automatically generated with low confidence">
            <a:extLst>
              <a:ext uri="{FF2B5EF4-FFF2-40B4-BE49-F238E27FC236}">
                <a16:creationId xmlns:a16="http://schemas.microsoft.com/office/drawing/2014/main" id="{3D7FA27F-9188-9298-9CF0-2CC73B807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3388328"/>
            <a:ext cx="1551682" cy="1551682"/>
          </a:xfrm>
          <a:prstGeom prst="rect">
            <a:avLst/>
          </a:prstGeom>
        </p:spPr>
      </p:pic>
      <p:pic>
        <p:nvPicPr>
          <p:cNvPr id="6" name="Picture 5" descr="A sign with a person holding books&#10;&#10;Description automatically generated">
            <a:extLst>
              <a:ext uri="{FF2B5EF4-FFF2-40B4-BE49-F238E27FC236}">
                <a16:creationId xmlns:a16="http://schemas.microsoft.com/office/drawing/2014/main" id="{254B63B7-29BB-E2C3-689C-E9CABAB1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6">
            <a:extLst>
              <a:ext uri="{FF2B5EF4-FFF2-40B4-BE49-F238E27FC236}">
                <a16:creationId xmlns:a16="http://schemas.microsoft.com/office/drawing/2014/main" id="{E2A8179C-FB1B-8159-7C50-F54124585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005" y="3799435"/>
            <a:ext cx="1179539" cy="1179539"/>
          </a:xfrm>
          <a:prstGeom prst="rect">
            <a:avLst/>
          </a:prstGeom>
        </p:spPr>
      </p:pic>
      <p:pic>
        <p:nvPicPr>
          <p:cNvPr id="8" name="Picture 7">
            <a:extLst>
              <a:ext uri="{FF2B5EF4-FFF2-40B4-BE49-F238E27FC236}">
                <a16:creationId xmlns:a16="http://schemas.microsoft.com/office/drawing/2014/main" id="{A550622D-C1FF-16E2-4DE6-111084FD9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378" y="3799435"/>
            <a:ext cx="1212366" cy="1216940"/>
          </a:xfrm>
          <a:prstGeom prst="rect">
            <a:avLst/>
          </a:prstGeom>
        </p:spPr>
      </p:pic>
    </p:spTree>
    <p:extLst>
      <p:ext uri="{BB962C8B-B14F-4D97-AF65-F5344CB8AC3E}">
        <p14:creationId xmlns:p14="http://schemas.microsoft.com/office/powerpoint/2010/main" val="245457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436" y="9261"/>
            <a:ext cx="7092280" cy="857250"/>
          </a:xfrm>
        </p:spPr>
        <p:txBody>
          <a:bodyPr>
            <a:normAutofit/>
          </a:bodyPr>
          <a:lstStyle/>
          <a:p>
            <a:pPr algn="ctr"/>
            <a:r>
              <a:rPr lang="en-GB" sz="3600" dirty="0">
                <a:latin typeface="Letter-join Plus 2" panose="02000505000000020003" pitchFamily="2" charset="0"/>
                <a:ea typeface="HELLOIHEART1" panose="02000603000000000000" pitchFamily="2" charset="0"/>
              </a:rPr>
              <a:t>Literacy – Listening and Talking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751012"/>
            <a:ext cx="6624736" cy="43924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latin typeface="Letter-join Plus 2" panose="02000505000000020003" pitchFamily="2" charset="0"/>
                <a:ea typeface="HELLOIHEART1" panose="02000603000000000000" pitchFamily="2" charset="0"/>
              </a:rPr>
              <a:t>Opportunities for Listening and Talking:</a:t>
            </a:r>
          </a:p>
          <a:p>
            <a:r>
              <a:rPr lang="en-GB" sz="2400" dirty="0">
                <a:latin typeface="Letter-join Plus 2" panose="02000505000000020003" pitchFamily="2" charset="0"/>
                <a:ea typeface="HELLOIHEART1" panose="02000603000000000000" pitchFamily="2" charset="0"/>
              </a:rPr>
              <a:t>Guided reading sessions</a:t>
            </a:r>
          </a:p>
          <a:p>
            <a:r>
              <a:rPr lang="en-GB" sz="2400" dirty="0">
                <a:latin typeface="Letter-join Plus 2" panose="02000505000000020003" pitchFamily="2" charset="0"/>
                <a:ea typeface="HELLOIHEART1" panose="02000603000000000000" pitchFamily="2" charset="0"/>
              </a:rPr>
              <a:t>Learning discussions – writing</a:t>
            </a:r>
          </a:p>
          <a:p>
            <a:r>
              <a:rPr lang="en-GB" sz="2400" dirty="0">
                <a:latin typeface="Letter-join Plus 2" panose="02000505000000020003" pitchFamily="2" charset="0"/>
                <a:ea typeface="HELLOIHEART1" panose="02000603000000000000" pitchFamily="2" charset="0"/>
              </a:rPr>
              <a:t>Number Talks</a:t>
            </a:r>
          </a:p>
          <a:p>
            <a:r>
              <a:rPr lang="en-GB" sz="2400" dirty="0">
                <a:latin typeface="Letter-join Plus 2" panose="02000505000000020003" pitchFamily="2" charset="0"/>
                <a:ea typeface="HELLOIHEART1" panose="02000603000000000000" pitchFamily="2" charset="0"/>
              </a:rPr>
              <a:t>Group tasks/Partner work</a:t>
            </a:r>
          </a:p>
          <a:p>
            <a:r>
              <a:rPr lang="en-GB" sz="2400" dirty="0">
                <a:latin typeface="Letter-join Plus 2" panose="02000505000000020003" pitchFamily="2" charset="0"/>
                <a:ea typeface="HELLOIHEART1" panose="02000603000000000000" pitchFamily="2" charset="0"/>
              </a:rPr>
              <a:t>Check in/news time</a:t>
            </a:r>
          </a:p>
          <a:p>
            <a:r>
              <a:rPr lang="en-GB" sz="2400" dirty="0">
                <a:latin typeface="Letter-join Plus 2" panose="02000505000000020003" pitchFamily="2" charset="0"/>
                <a:ea typeface="HELLOIHEART1" panose="02000603000000000000" pitchFamily="2" charset="0"/>
              </a:rPr>
              <a:t>Prepared class talks</a:t>
            </a:r>
          </a:p>
          <a:p>
            <a:r>
              <a:rPr lang="en-GB" sz="2400" dirty="0">
                <a:latin typeface="Letter-join Plus 2" panose="02000505000000020003" pitchFamily="2" charset="0"/>
                <a:ea typeface="HELLOIHEART1" panose="02000603000000000000" pitchFamily="2" charset="0"/>
              </a:rPr>
              <a:t>Whole school assemblies</a:t>
            </a:r>
          </a:p>
          <a:p>
            <a:r>
              <a:rPr lang="en-GB" sz="2400" dirty="0">
                <a:latin typeface="Letter-join Plus 2" panose="02000505000000020003" pitchFamily="2" charset="0"/>
                <a:ea typeface="HELLOIHEART1" panose="02000603000000000000" pitchFamily="2" charset="0"/>
              </a:rPr>
              <a:t>Leadership Lessons</a:t>
            </a:r>
          </a:p>
          <a:p>
            <a:r>
              <a:rPr lang="en-GB" sz="2400" dirty="0">
                <a:latin typeface="Letter-join Plus 2" panose="02000505000000020003" pitchFamily="2" charset="0"/>
                <a:ea typeface="HELLOIHEART1" panose="02000603000000000000" pitchFamily="2" charset="0"/>
              </a:rPr>
              <a:t>House and Vice Captains </a:t>
            </a:r>
          </a:p>
          <a:p>
            <a:endParaRPr lang="en-GB" sz="2400" dirty="0"/>
          </a:p>
        </p:txBody>
      </p:sp>
      <p:pic>
        <p:nvPicPr>
          <p:cNvPr id="4" name="Picture 3" descr="A child sitting on a stack of books&#10;&#10;Description automatically generated with low confidence">
            <a:extLst>
              <a:ext uri="{FF2B5EF4-FFF2-40B4-BE49-F238E27FC236}">
                <a16:creationId xmlns:a16="http://schemas.microsoft.com/office/drawing/2014/main" id="{4A1084B5-2840-587C-964F-0F0AEFCEE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3388328"/>
            <a:ext cx="1551682" cy="1551682"/>
          </a:xfrm>
          <a:prstGeom prst="rect">
            <a:avLst/>
          </a:prstGeom>
        </p:spPr>
      </p:pic>
      <p:pic>
        <p:nvPicPr>
          <p:cNvPr id="6" name="Picture 5" descr="A sign with a person holding books&#10;&#10;Description automatically generated">
            <a:extLst>
              <a:ext uri="{FF2B5EF4-FFF2-40B4-BE49-F238E27FC236}">
                <a16:creationId xmlns:a16="http://schemas.microsoft.com/office/drawing/2014/main" id="{F06D5C32-F699-C37A-D483-C0092075F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1158571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sz="3600" b="1" dirty="0">
                <a:latin typeface="Letter-join Plus 2" panose="02000505000000020003" pitchFamily="2" charset="0"/>
                <a:ea typeface="HELLOIHEART1" panose="02000603000000000000" pitchFamily="2" charset="0"/>
              </a:rPr>
              <a:t>Literacy – Spelling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131590"/>
            <a:ext cx="6624736" cy="381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a:latin typeface="Letter-join Plus 2" panose="02000505000000020003" pitchFamily="2" charset="0"/>
                <a:ea typeface="HELLOIHEART1" panose="02000603000000000000" pitchFamily="2" charset="0"/>
              </a:rPr>
              <a:t>We will continue to follow the ‘Phonics International’ spelling programme.</a:t>
            </a:r>
          </a:p>
          <a:p>
            <a:r>
              <a:rPr lang="en-GB" sz="2800" dirty="0">
                <a:latin typeface="Letter-join Plus 2" panose="02000505000000020003" pitchFamily="2" charset="0"/>
                <a:ea typeface="HELLOIHEART1" panose="02000603000000000000" pitchFamily="2" charset="0"/>
              </a:rPr>
              <a:t>Children will focus on a new spelling rule each week and there will be tasks to develop these skills alongside homework.</a:t>
            </a:r>
          </a:p>
        </p:txBody>
      </p:sp>
      <p:pic>
        <p:nvPicPr>
          <p:cNvPr id="4" name="Picture 3" descr="A child sitting on a stack of books&#10;&#10;Description automatically generated with low confidence">
            <a:extLst>
              <a:ext uri="{FF2B5EF4-FFF2-40B4-BE49-F238E27FC236}">
                <a16:creationId xmlns:a16="http://schemas.microsoft.com/office/drawing/2014/main" id="{3D7FA27F-9188-9298-9CF0-2CC73B807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3388328"/>
            <a:ext cx="1551682" cy="1551682"/>
          </a:xfrm>
          <a:prstGeom prst="rect">
            <a:avLst/>
          </a:prstGeom>
        </p:spPr>
      </p:pic>
      <p:pic>
        <p:nvPicPr>
          <p:cNvPr id="6" name="Picture 5" descr="A sign with a person holding books&#10;&#10;Description automatically generated">
            <a:extLst>
              <a:ext uri="{FF2B5EF4-FFF2-40B4-BE49-F238E27FC236}">
                <a16:creationId xmlns:a16="http://schemas.microsoft.com/office/drawing/2014/main" id="{A421816A-57B6-84A2-C63C-1A559FB3E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210078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141480"/>
            <a:ext cx="6476256" cy="630070"/>
          </a:xfrm>
        </p:spPr>
        <p:txBody>
          <a:bodyPr>
            <a:normAutofit fontScale="90000"/>
          </a:bodyPr>
          <a:lstStyle/>
          <a:p>
            <a:r>
              <a:rPr lang="en-GB" b="1" dirty="0">
                <a:latin typeface="Letter-join Plus 2" panose="02000505000000020003" pitchFamily="2" charset="0"/>
                <a:ea typeface="HELLOIHEART1" panose="02000603000000000000" pitchFamily="2" charset="0"/>
              </a:rPr>
              <a:t>Numeracy and Maths</a:t>
            </a:r>
          </a:p>
        </p:txBody>
      </p:sp>
      <p:sp>
        <p:nvSpPr>
          <p:cNvPr id="3" name="Content Placeholder 2"/>
          <p:cNvSpPr>
            <a:spLocks noGrp="1"/>
          </p:cNvSpPr>
          <p:nvPr>
            <p:ph idx="1"/>
          </p:nvPr>
        </p:nvSpPr>
        <p:spPr>
          <a:xfrm>
            <a:off x="2267744" y="771550"/>
            <a:ext cx="6768752" cy="4176464"/>
          </a:xfrm>
        </p:spPr>
        <p:txBody>
          <a:bodyPr>
            <a:normAutofit/>
          </a:bodyPr>
          <a:lstStyle/>
          <a:p>
            <a:endParaRPr lang="en-GB" dirty="0"/>
          </a:p>
          <a:p>
            <a:endParaRPr lang="en-GB" dirty="0"/>
          </a:p>
        </p:txBody>
      </p:sp>
      <p:sp>
        <p:nvSpPr>
          <p:cNvPr id="4" name="Rectangle 3"/>
          <p:cNvSpPr/>
          <p:nvPr/>
        </p:nvSpPr>
        <p:spPr>
          <a:xfrm>
            <a:off x="2210814" y="1010985"/>
            <a:ext cx="6552728" cy="2862322"/>
          </a:xfrm>
          <a:prstGeom prst="rect">
            <a:avLst/>
          </a:prstGeom>
        </p:spPr>
        <p:txBody>
          <a:bodyPr wrap="square">
            <a:spAutoFit/>
          </a:bodyPr>
          <a:lstStyle/>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Numeracy – </a:t>
            </a:r>
            <a:r>
              <a:rPr lang="en-GB" dirty="0">
                <a:latin typeface="Letter-join Plus 2" panose="02000505000000020003" pitchFamily="2" charset="0"/>
              </a:rPr>
              <a:t>The focus this term will begin with Multiples, factors and primes, and then move onto patterns and relationships.</a:t>
            </a:r>
            <a:r>
              <a:rPr lang="en-GB" sz="2000" dirty="0">
                <a:latin typeface="Letter-join Plus 2" panose="02000505000000020003" pitchFamily="2" charset="0"/>
              </a:rPr>
              <a:t> </a:t>
            </a:r>
          </a:p>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Maths – The focus for this term will be angles, symmetry and  and transformation.</a:t>
            </a:r>
          </a:p>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We will also continue to develop mental strategies using ‘Number Talks’ and explore problem solving through real life contexts. </a:t>
            </a:r>
          </a:p>
          <a:p>
            <a:pPr marL="342900" lvl="0" indent="-342900">
              <a:buFont typeface="Arial" panose="020B0604020202020204" pitchFamily="34" charset="0"/>
              <a:buChar char="•"/>
            </a:pPr>
            <a:r>
              <a:rPr lang="en-GB" sz="2000" dirty="0">
                <a:latin typeface="Letter-join Plus 2" panose="02000505000000020003" pitchFamily="2" charset="0"/>
                <a:ea typeface="HELLOIHEART1" panose="02000603000000000000" pitchFamily="2" charset="0"/>
              </a:rPr>
              <a:t>We continue to use a range of resources and programmes to support our numeracy and maths. </a:t>
            </a:r>
          </a:p>
        </p:txBody>
      </p:sp>
      <p:pic>
        <p:nvPicPr>
          <p:cNvPr id="6" name="Picture 5" descr="A cartoon of a person&#10;&#10;Description automatically generated with low confidence">
            <a:extLst>
              <a:ext uri="{FF2B5EF4-FFF2-40B4-BE49-F238E27FC236}">
                <a16:creationId xmlns:a16="http://schemas.microsoft.com/office/drawing/2014/main" id="{F0EE1B53-11EE-C41D-2CFA-D819E1BAA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318" y="3942539"/>
            <a:ext cx="1187178" cy="1187178"/>
          </a:xfrm>
          <a:prstGeom prst="rect">
            <a:avLst/>
          </a:prstGeom>
        </p:spPr>
      </p:pic>
      <p:pic>
        <p:nvPicPr>
          <p:cNvPr id="5" name="Picture 4" descr="A sign with a person holding books&#10;&#10;Description automatically generated">
            <a:extLst>
              <a:ext uri="{FF2B5EF4-FFF2-40B4-BE49-F238E27FC236}">
                <a16:creationId xmlns:a16="http://schemas.microsoft.com/office/drawing/2014/main" id="{40432888-9846-9A00-AA8A-A4D00C7A2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7" name="Picture 6">
            <a:extLst>
              <a:ext uri="{FF2B5EF4-FFF2-40B4-BE49-F238E27FC236}">
                <a16:creationId xmlns:a16="http://schemas.microsoft.com/office/drawing/2014/main" id="{E3E98875-B79C-B6BD-B38F-4D4AF5529F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58" y="3714285"/>
            <a:ext cx="1473163" cy="1473163"/>
          </a:xfrm>
          <a:prstGeom prst="rect">
            <a:avLst/>
          </a:prstGeom>
        </p:spPr>
      </p:pic>
      <p:pic>
        <p:nvPicPr>
          <p:cNvPr id="8" name="Picture 7">
            <a:extLst>
              <a:ext uri="{FF2B5EF4-FFF2-40B4-BE49-F238E27FC236}">
                <a16:creationId xmlns:a16="http://schemas.microsoft.com/office/drawing/2014/main" id="{2F7289F9-F715-66C7-A280-2419C78988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9674" y="3714286"/>
            <a:ext cx="1473163" cy="1473163"/>
          </a:xfrm>
          <a:prstGeom prst="rect">
            <a:avLst/>
          </a:prstGeom>
        </p:spPr>
      </p:pic>
    </p:spTree>
    <p:extLst>
      <p:ext uri="{BB962C8B-B14F-4D97-AF65-F5344CB8AC3E}">
        <p14:creationId xmlns:p14="http://schemas.microsoft.com/office/powerpoint/2010/main" val="744358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rPr>
              <a:t>Health and Wellbeing</a:t>
            </a:r>
          </a:p>
        </p:txBody>
      </p:sp>
      <p:sp>
        <p:nvSpPr>
          <p:cNvPr id="3" name="Content Placeholder 2"/>
          <p:cNvSpPr>
            <a:spLocks noGrp="1"/>
          </p:cNvSpPr>
          <p:nvPr>
            <p:ph idx="1"/>
          </p:nvPr>
        </p:nvSpPr>
        <p:spPr/>
        <p:txBody>
          <a:bodyPr>
            <a:normAutofit fontScale="85000" lnSpcReduction="10000"/>
          </a:bodyPr>
          <a:lstStyle/>
          <a:p>
            <a:r>
              <a:rPr lang="en-GB" dirty="0">
                <a:latin typeface="Letter-join Plus 2" panose="02000505000000020003" pitchFamily="2" charset="0"/>
              </a:rPr>
              <a:t>UNCRC Focus – Children’s Rights</a:t>
            </a:r>
          </a:p>
          <a:p>
            <a:r>
              <a:rPr lang="en-GB" dirty="0">
                <a:latin typeface="Letter-join Plus 2" panose="02000505000000020003" pitchFamily="2" charset="0"/>
              </a:rPr>
              <a:t>SOAR Values</a:t>
            </a:r>
          </a:p>
          <a:p>
            <a:r>
              <a:rPr lang="en-GB" dirty="0">
                <a:latin typeface="Letter-join Plus 2" panose="02000505000000020003" pitchFamily="2" charset="0"/>
              </a:rPr>
              <a:t>Positive relationships – Ready, Respect, Safe</a:t>
            </a:r>
          </a:p>
          <a:p>
            <a:r>
              <a:rPr lang="en-GB" dirty="0">
                <a:latin typeface="Letter-join Plus 2" panose="02000505000000020003" pitchFamily="2" charset="0"/>
              </a:rPr>
              <a:t>Daily HWB check-ins</a:t>
            </a:r>
          </a:p>
          <a:p>
            <a:r>
              <a:rPr lang="en-GB" dirty="0">
                <a:latin typeface="Letter-join Plus 2" panose="02000505000000020003" pitchFamily="2" charset="0"/>
              </a:rPr>
              <a:t>Class Charter</a:t>
            </a:r>
          </a:p>
          <a:p>
            <a:r>
              <a:rPr lang="en-GB" dirty="0">
                <a:latin typeface="Letter-join Plus 2" panose="02000505000000020003" pitchFamily="2" charset="0"/>
              </a:rPr>
              <a:t>One Trusted Adult</a:t>
            </a:r>
          </a:p>
          <a:p>
            <a:r>
              <a:rPr lang="en-GB" dirty="0">
                <a:latin typeface="Letter-join Plus 2" panose="02000505000000020003" pitchFamily="2" charset="0"/>
              </a:rPr>
              <a:t>WL HWB Trackers</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2058" y="3699611"/>
            <a:ext cx="1473163" cy="14731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3670052"/>
            <a:ext cx="1473163" cy="1473163"/>
          </a:xfrm>
          <a:prstGeom prst="rect">
            <a:avLst/>
          </a:prstGeom>
        </p:spPr>
      </p:pic>
      <p:pic>
        <p:nvPicPr>
          <p:cNvPr id="6" name="Picture 5" descr="A sign with a person holding books&#10;&#10;Description automatically generated">
            <a:extLst>
              <a:ext uri="{FF2B5EF4-FFF2-40B4-BE49-F238E27FC236}">
                <a16:creationId xmlns:a16="http://schemas.microsoft.com/office/drawing/2014/main" id="{BA72F98E-7DF9-CA6B-1140-89C63CBB4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22479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Health and Wellbeing</a:t>
            </a:r>
          </a:p>
        </p:txBody>
      </p:sp>
      <p:sp>
        <p:nvSpPr>
          <p:cNvPr id="3" name="Content Placeholder 2"/>
          <p:cNvSpPr>
            <a:spLocks noGrp="1"/>
          </p:cNvSpPr>
          <p:nvPr>
            <p:ph idx="1"/>
          </p:nvPr>
        </p:nvSpPr>
        <p:spPr/>
        <p:txBody>
          <a:bodyPr>
            <a:normAutofit/>
          </a:bodyPr>
          <a:lstStyle/>
          <a:p>
            <a:r>
              <a:rPr lang="en-GB" sz="2800" dirty="0">
                <a:latin typeface="Letter-join Plus 2" panose="02000505000000020003" pitchFamily="2" charset="0"/>
                <a:ea typeface="HELLOIHEART1" panose="02000603000000000000" pitchFamily="2" charset="0"/>
              </a:rPr>
              <a:t>Throughout P7 we will be focussing on lots of areas within health and wellbeing that will be taught using the RSHP resource and the Emotion Works programme. </a:t>
            </a:r>
          </a:p>
          <a:p>
            <a:r>
              <a:rPr lang="en-GB" sz="2800" dirty="0">
                <a:latin typeface="Letter-join Plus 2" panose="02000505000000020003" pitchFamily="2" charset="0"/>
                <a:ea typeface="HELLOIHEART1" panose="02000603000000000000" pitchFamily="2" charset="0"/>
              </a:rPr>
              <a:t>PE – Thursday and Friday </a:t>
            </a:r>
          </a:p>
          <a:p>
            <a:r>
              <a:rPr lang="en-GB" sz="2800" dirty="0">
                <a:latin typeface="Letter-join Plus 2" panose="02000505000000020003" pitchFamily="2" charset="0"/>
                <a:ea typeface="HELLOIHEART1" panose="02000603000000000000" pitchFamily="2" charset="0"/>
              </a:rPr>
              <a:t>Daily Mile – Friday (P6/7 and P7)</a:t>
            </a:r>
          </a:p>
        </p:txBody>
      </p:sp>
      <p:pic>
        <p:nvPicPr>
          <p:cNvPr id="4" name="Picture 3" descr="A picture containing window&#10;&#10;Description automatically generated">
            <a:extLst>
              <a:ext uri="{FF2B5EF4-FFF2-40B4-BE49-F238E27FC236}">
                <a16:creationId xmlns:a16="http://schemas.microsoft.com/office/drawing/2014/main" id="{5DBDA435-6117-6114-EB21-A4956895A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196" y="3674864"/>
            <a:ext cx="1468636" cy="1468636"/>
          </a:xfrm>
          <a:prstGeom prst="rect">
            <a:avLst/>
          </a:prstGeom>
        </p:spPr>
      </p:pic>
      <p:pic>
        <p:nvPicPr>
          <p:cNvPr id="5" name="Picture 4" descr="A sign with a person holding books&#10;&#10;Description automatically generated">
            <a:extLst>
              <a:ext uri="{FF2B5EF4-FFF2-40B4-BE49-F238E27FC236}">
                <a16:creationId xmlns:a16="http://schemas.microsoft.com/office/drawing/2014/main" id="{C090C32A-251E-CE0E-64D9-E2CB90FC1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241077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6984776" cy="857250"/>
          </a:xfrm>
        </p:spPr>
        <p:txBody>
          <a:bodyPr>
            <a:noAutofit/>
          </a:bodyPr>
          <a:lstStyle/>
          <a:p>
            <a:pPr algn="ctr"/>
            <a:r>
              <a:rPr lang="en-GB" sz="3600" b="1" dirty="0">
                <a:latin typeface="Letter-join Plus 2" panose="02000505000000020003" pitchFamily="2" charset="0"/>
                <a:ea typeface="HELLOIHEART1" panose="02000603000000000000" pitchFamily="2" charset="0"/>
              </a:rPr>
              <a:t>House Captains and Leadership Roles</a:t>
            </a:r>
          </a:p>
        </p:txBody>
      </p:sp>
      <p:sp>
        <p:nvSpPr>
          <p:cNvPr id="3" name="Content Placeholder 2">
            <a:extLst>
              <a:ext uri="{FF2B5EF4-FFF2-40B4-BE49-F238E27FC236}">
                <a16:creationId xmlns:a16="http://schemas.microsoft.com/office/drawing/2014/main" id="{EA01ED5B-85C9-3C69-2122-150D8AB5FE9A}"/>
              </a:ext>
            </a:extLst>
          </p:cNvPr>
          <p:cNvSpPr>
            <a:spLocks noGrp="1"/>
          </p:cNvSpPr>
          <p:nvPr>
            <p:ph idx="1"/>
          </p:nvPr>
        </p:nvSpPr>
        <p:spPr>
          <a:xfrm>
            <a:off x="2339752" y="1200151"/>
            <a:ext cx="6347048" cy="3394472"/>
          </a:xfrm>
        </p:spPr>
        <p:txBody>
          <a:bodyPr>
            <a:normAutofit fontScale="70000" lnSpcReduction="20000"/>
          </a:bodyPr>
          <a:lstStyle/>
          <a:p>
            <a:r>
              <a:rPr lang="en-GB" sz="2800" dirty="0">
                <a:latin typeface="Letter-join Plus 2" panose="02000505000000020003" pitchFamily="2" charset="0"/>
                <a:ea typeface="HELLOIHEART1" panose="02000603000000000000" pitchFamily="2" charset="0"/>
              </a:rPr>
              <a:t>P7 will have the chance to put themselves forward for the following roles:</a:t>
            </a:r>
          </a:p>
          <a:p>
            <a:pPr lvl="1"/>
            <a:r>
              <a:rPr lang="en-GB" sz="2400" dirty="0">
                <a:latin typeface="Letter-join Plus 2" panose="02000505000000020003" pitchFamily="2" charset="0"/>
                <a:ea typeface="HELLOIHEART1" panose="02000603000000000000" pitchFamily="2" charset="0"/>
              </a:rPr>
              <a:t>House Captain</a:t>
            </a:r>
          </a:p>
          <a:p>
            <a:pPr lvl="1"/>
            <a:r>
              <a:rPr lang="en-GB" sz="2400" dirty="0">
                <a:latin typeface="Letter-join Plus 2" panose="02000505000000020003" pitchFamily="2" charset="0"/>
                <a:ea typeface="HELLOIHEART1" panose="02000603000000000000" pitchFamily="2" charset="0"/>
              </a:rPr>
              <a:t>Vice Captain</a:t>
            </a:r>
          </a:p>
          <a:p>
            <a:pPr lvl="1"/>
            <a:r>
              <a:rPr lang="en-GB" sz="2400" dirty="0">
                <a:latin typeface="Letter-join Plus 2" panose="02000505000000020003" pitchFamily="2" charset="0"/>
                <a:ea typeface="HELLOIHEART1" panose="02000603000000000000" pitchFamily="2" charset="0"/>
              </a:rPr>
              <a:t>Leadership Lesson </a:t>
            </a:r>
          </a:p>
          <a:p>
            <a:pPr marL="457200" lvl="1" indent="0">
              <a:buNone/>
            </a:pPr>
            <a:endParaRPr lang="en-GB" sz="2400" dirty="0">
              <a:latin typeface="Letter-join Plus 2" panose="02000505000000020003" pitchFamily="2" charset="0"/>
              <a:ea typeface="HELLOIHEART1" panose="02000603000000000000" pitchFamily="2" charset="0"/>
            </a:endParaRPr>
          </a:p>
          <a:p>
            <a:r>
              <a:rPr lang="en-GB" sz="2800" dirty="0">
                <a:latin typeface="Letter-join Plus 2" panose="02000505000000020003" pitchFamily="2" charset="0"/>
                <a:ea typeface="HELLOIHEART1" panose="02000603000000000000" pitchFamily="2" charset="0"/>
              </a:rPr>
              <a:t>17</a:t>
            </a:r>
            <a:r>
              <a:rPr lang="en-GB" sz="2800" baseline="30000" dirty="0">
                <a:latin typeface="Letter-join Plus 2" panose="02000505000000020003" pitchFamily="2" charset="0"/>
                <a:ea typeface="HELLOIHEART1" panose="02000603000000000000" pitchFamily="2" charset="0"/>
              </a:rPr>
              <a:t>th</a:t>
            </a:r>
            <a:r>
              <a:rPr lang="en-GB" sz="2800" dirty="0">
                <a:latin typeface="Letter-join Plus 2" panose="02000505000000020003" pitchFamily="2" charset="0"/>
                <a:ea typeface="HELLOIHEART1" panose="02000603000000000000" pitchFamily="2" charset="0"/>
              </a:rPr>
              <a:t> and 18</a:t>
            </a:r>
            <a:r>
              <a:rPr lang="en-GB" sz="2800" baseline="30000" dirty="0">
                <a:latin typeface="Letter-join Plus 2" panose="02000505000000020003" pitchFamily="2" charset="0"/>
                <a:ea typeface="HELLOIHEART1" panose="02000603000000000000" pitchFamily="2" charset="0"/>
              </a:rPr>
              <a:t>th</a:t>
            </a:r>
            <a:r>
              <a:rPr lang="en-GB" sz="2800" dirty="0">
                <a:latin typeface="Letter-join Plus 2" panose="02000505000000020003" pitchFamily="2" charset="0"/>
                <a:ea typeface="HELLOIHEART1" panose="02000603000000000000" pitchFamily="2" charset="0"/>
              </a:rPr>
              <a:t> of September – House Captain presentations. Leadership lesson roles arranged after this. 	</a:t>
            </a:r>
          </a:p>
          <a:p>
            <a:r>
              <a:rPr lang="en-GB" sz="2800" dirty="0">
                <a:latin typeface="Letter-join Plus 2" panose="02000505000000020003" pitchFamily="2" charset="0"/>
                <a:ea typeface="HELLOIHEART1" panose="02000603000000000000" pitchFamily="2" charset="0"/>
              </a:rPr>
              <a:t>P7 will take on the important role of ‘buddy’ this year! Every other Monday and a Thursday lunch time,   </a:t>
            </a:r>
            <a:r>
              <a:rPr lang="en-GB" sz="2400" dirty="0">
                <a:latin typeface="Letter-join Plus 2" panose="02000505000000020003" pitchFamily="2" charset="0"/>
                <a:ea typeface="HELLOIHEART1" panose="02000603000000000000" pitchFamily="2" charset="0"/>
              </a:rPr>
              <a:t>	</a:t>
            </a:r>
          </a:p>
          <a:p>
            <a:pPr marL="457200" lvl="1" indent="0">
              <a:buNone/>
            </a:pPr>
            <a:endParaRPr lang="en-GB" sz="2400" dirty="0">
              <a:latin typeface="Letter-join Plus 2" panose="02000505000000020003" pitchFamily="2" charset="0"/>
              <a:ea typeface="HELLOIHEART1" panose="02000603000000000000" pitchFamily="2" charset="0"/>
            </a:endParaRPr>
          </a:p>
        </p:txBody>
      </p:sp>
    </p:spTree>
    <p:extLst>
      <p:ext uri="{BB962C8B-B14F-4D97-AF65-F5344CB8AC3E}">
        <p14:creationId xmlns:p14="http://schemas.microsoft.com/office/powerpoint/2010/main" val="666457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rPr>
              <a:t>Skills</a:t>
            </a:r>
            <a:r>
              <a:rPr lang="en-GB" b="1" dirty="0"/>
              <a:t> </a:t>
            </a:r>
          </a:p>
        </p:txBody>
      </p:sp>
      <p:sp>
        <p:nvSpPr>
          <p:cNvPr id="3" name="Content Placeholder 2"/>
          <p:cNvSpPr>
            <a:spLocks noGrp="1"/>
          </p:cNvSpPr>
          <p:nvPr>
            <p:ph idx="1"/>
          </p:nvPr>
        </p:nvSpPr>
        <p:spPr>
          <a:xfrm>
            <a:off x="2339752" y="1059582"/>
            <a:ext cx="5760640" cy="2520280"/>
          </a:xfrm>
          <a:ln>
            <a:noFill/>
          </a:ln>
        </p:spPr>
        <p:txBody>
          <a:bodyPr>
            <a:noAutofit/>
          </a:bodyPr>
          <a:lstStyle/>
          <a:p>
            <a:pPr marL="0" indent="0">
              <a:buNone/>
              <a:defRPr/>
            </a:pPr>
            <a:r>
              <a:rPr lang="en-GB" sz="2600" dirty="0">
                <a:latin typeface="Letter-join Plus 2" panose="02000505000000020003" pitchFamily="2" charset="0"/>
              </a:rPr>
              <a:t>Introduce skills builder – common language, consistency and progression across the school.</a:t>
            </a:r>
          </a:p>
          <a:p>
            <a:pPr marL="0" indent="0">
              <a:buNone/>
              <a:defRPr/>
            </a:pPr>
            <a:endParaRPr lang="en-GB" sz="2600" dirty="0"/>
          </a:p>
          <a:p>
            <a:pPr>
              <a:defRPr/>
            </a:pPr>
            <a:endParaRPr lang="en-GB" sz="2600" dirty="0"/>
          </a:p>
          <a:p>
            <a:pPr marL="0" indent="0">
              <a:buNone/>
              <a:defRPr/>
            </a:pPr>
            <a:endParaRPr lang="en-GB" sz="2600" dirty="0"/>
          </a:p>
          <a:p>
            <a:pPr marL="0" indent="0">
              <a:buNone/>
              <a:defRPr/>
            </a:pPr>
            <a:endParaRPr lang="en-GB" sz="2600" dirty="0"/>
          </a:p>
          <a:p>
            <a:pPr marL="0" indent="0">
              <a:buNone/>
              <a:defRPr/>
            </a:pPr>
            <a:endParaRPr lang="en-GB" sz="2600" dirty="0"/>
          </a:p>
          <a:p>
            <a:pPr marL="0" indent="0">
              <a:buNone/>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437" y="2278126"/>
            <a:ext cx="1473163" cy="147316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869" y="2278126"/>
            <a:ext cx="1467625" cy="147316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357" y="2278127"/>
            <a:ext cx="1473163" cy="147316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040" y="2278129"/>
            <a:ext cx="1473163" cy="14731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0103" y="3607222"/>
            <a:ext cx="1473163" cy="147316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2373" y="3577663"/>
            <a:ext cx="1473163" cy="147316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9870" y="3577666"/>
            <a:ext cx="1467625" cy="147316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706" y="3557572"/>
            <a:ext cx="1473163" cy="1473163"/>
          </a:xfrm>
          <a:prstGeom prst="rect">
            <a:avLst/>
          </a:pr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0" b="98457" l="0" r="100000">
                        <a14:foregroundMark x1="15000" y1="69136" x2="81786" y2="67284"/>
                        <a14:foregroundMark x1="79286" y1="83333" x2="30357" y2="81790"/>
                        <a14:foregroundMark x1="15714" y1="27469" x2="15000" y2="55247"/>
                        <a14:foregroundMark x1="19286" y1="19136" x2="80357" y2="14198"/>
                        <a14:foregroundMark x1="83571" y1="13580" x2="33214" y2="14198"/>
                        <a14:foregroundMark x1="87143" y1="66049" x2="81786" y2="83025"/>
                        <a14:foregroundMark x1="83571" y1="83951" x2="35357" y2="88889"/>
                        <a14:foregroundMark x1="17143" y1="66667" x2="13929" y2="86111"/>
                        <a14:foregroundMark x1="15000" y1="90741" x2="86071" y2="89198"/>
                        <a14:foregroundMark x1="46786" y1="71914" x2="82857" y2="71296"/>
                      </a14:backgroundRemoval>
                    </a14:imgEffect>
                  </a14:imgLayer>
                </a14:imgProps>
              </a:ext>
            </a:extLst>
          </a:blip>
          <a:stretch>
            <a:fillRect/>
          </a:stretch>
        </p:blipFill>
        <p:spPr>
          <a:xfrm>
            <a:off x="7603952" y="2697856"/>
            <a:ext cx="1449944" cy="1677792"/>
          </a:xfrm>
          <a:prstGeom prst="rect">
            <a:avLst/>
          </a:prstGeom>
        </p:spPr>
      </p:pic>
      <p:pic>
        <p:nvPicPr>
          <p:cNvPr id="4" name="Picture 3" descr="A sign with a person holding books&#10;&#10;Description automatically generated">
            <a:extLst>
              <a:ext uri="{FF2B5EF4-FFF2-40B4-BE49-F238E27FC236}">
                <a16:creationId xmlns:a16="http://schemas.microsoft.com/office/drawing/2014/main" id="{E4B791EE-94B0-273B-839C-C9A7CD3700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33338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Letter-join Plus 2" panose="02000505000000020003" pitchFamily="2" charset="0"/>
              </a:rPr>
              <a:t>Pupil Voice</a:t>
            </a:r>
            <a:endParaRPr lang="en-GB" sz="2200" b="1" dirty="0">
              <a:solidFill>
                <a:srgbClr val="FF0000"/>
              </a:solidFill>
              <a:latin typeface="Letter-join Plus 2" panose="02000505000000020003" pitchFamily="2" charset="0"/>
            </a:endParaRPr>
          </a:p>
        </p:txBody>
      </p:sp>
      <p:sp>
        <p:nvSpPr>
          <p:cNvPr id="3" name="Content Placeholder 2"/>
          <p:cNvSpPr>
            <a:spLocks noGrp="1"/>
          </p:cNvSpPr>
          <p:nvPr>
            <p:ph idx="1"/>
          </p:nvPr>
        </p:nvSpPr>
        <p:spPr>
          <a:xfrm>
            <a:off x="2333102" y="1779662"/>
            <a:ext cx="6347048" cy="2118395"/>
          </a:xfrm>
        </p:spPr>
        <p:txBody>
          <a:bodyPr>
            <a:noAutofit/>
          </a:bodyPr>
          <a:lstStyle/>
          <a:p>
            <a:pPr marL="0" indent="0">
              <a:buNone/>
              <a:defRPr/>
            </a:pPr>
            <a:r>
              <a:rPr lang="en-GB" sz="1800" dirty="0">
                <a:latin typeface="Letter-join Plus 2" panose="02000505000000020003" pitchFamily="2" charset="0"/>
              </a:rPr>
              <a:t>Within the classroom, there are many ways for the class to express their thoughts and opinions. For example, our class bank and class charter.</a:t>
            </a:r>
          </a:p>
          <a:p>
            <a:pPr marL="0" indent="0">
              <a:buNone/>
              <a:defRPr/>
            </a:pPr>
            <a:r>
              <a:rPr lang="en-GB" sz="1800" dirty="0">
                <a:latin typeface="Letter-join Plus 2" panose="02000505000000020003" pitchFamily="2" charset="0"/>
              </a:rPr>
              <a:t>We will be continuing committee groups </a:t>
            </a:r>
          </a:p>
          <a:p>
            <a:pPr marL="0" indent="0">
              <a:buNone/>
              <a:defRPr/>
            </a:pPr>
            <a:r>
              <a:rPr lang="en-GB" sz="1800" dirty="0">
                <a:latin typeface="Letter-join Plus 2" panose="02000505000000020003" pitchFamily="2" charset="0"/>
              </a:rPr>
              <a:t>The P7s will have the chance to go for house captains and leadership roles.</a:t>
            </a:r>
          </a:p>
          <a:p>
            <a:pPr marL="0" indent="0">
              <a:buNone/>
              <a:defRPr/>
            </a:pPr>
            <a:r>
              <a:rPr lang="en-GB" sz="1800" dirty="0">
                <a:latin typeface="Letter-join Plus 2" panose="02000505000000020003" pitchFamily="2" charset="0"/>
              </a:rPr>
              <a:t>We will have house meetings where pupils can share their thoughts and ideas. </a:t>
            </a:r>
          </a:p>
          <a:p>
            <a:pPr marL="0" indent="0">
              <a:buNone/>
              <a:defRPr/>
            </a:pPr>
            <a:endParaRPr lang="en-GB" sz="1800" dirty="0">
              <a:solidFill>
                <a:srgbClr val="FF0000"/>
              </a:solidFill>
            </a:endParaRPr>
          </a:p>
          <a:p>
            <a:pPr marL="0" indent="0">
              <a:buNone/>
              <a:defRPr/>
            </a:pPr>
            <a:endParaRPr lang="en-GB" sz="1800" dirty="0">
              <a:solidFill>
                <a:srgbClr val="FF0000"/>
              </a:solidFill>
            </a:endParaRPr>
          </a:p>
        </p:txBody>
      </p:sp>
      <p:sp>
        <p:nvSpPr>
          <p:cNvPr id="4" name="AutoShape 2" descr="Image result for sumdog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sumdog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sumdog logo"/>
          <p:cNvSpPr>
            <a:spLocks noChangeAspect="1" noChangeArrowheads="1"/>
          </p:cNvSpPr>
          <p:nvPr/>
        </p:nvSpPr>
        <p:spPr bwMode="auto">
          <a:xfrm>
            <a:off x="2038126" y="2715766"/>
            <a:ext cx="3189370" cy="10334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6" descr="ChatterPix Kids by Duck Duck M - Apps on Google Pl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ular Callout 6"/>
          <p:cNvSpPr/>
          <p:nvPr/>
        </p:nvSpPr>
        <p:spPr>
          <a:xfrm>
            <a:off x="7670128" y="4506702"/>
            <a:ext cx="683052" cy="386338"/>
          </a:xfrm>
          <a:prstGeom prst="wedgeRoundRectCallout">
            <a:avLst>
              <a:gd name="adj1" fmla="val -51245"/>
              <a:gd name="adj2" fmla="val 898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8172400" y="4282202"/>
            <a:ext cx="683052" cy="386338"/>
          </a:xfrm>
          <a:prstGeom prst="wedgeRoundRectCallout">
            <a:avLst>
              <a:gd name="adj1" fmla="val 51784"/>
              <a:gd name="adj2" fmla="val 9926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ABC2797-C05B-9F6A-9B2C-FCC38CE98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9597" y="263002"/>
            <a:ext cx="1473163" cy="1473163"/>
          </a:xfrm>
          <a:prstGeom prst="rect">
            <a:avLst/>
          </a:prstGeom>
        </p:spPr>
      </p:pic>
      <p:pic>
        <p:nvPicPr>
          <p:cNvPr id="10" name="Picture 9">
            <a:extLst>
              <a:ext uri="{FF2B5EF4-FFF2-40B4-BE49-F238E27FC236}">
                <a16:creationId xmlns:a16="http://schemas.microsoft.com/office/drawing/2014/main" id="{F54E5B89-80B2-6405-DB4C-D3DE2D02F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4029" y="263002"/>
            <a:ext cx="1467625" cy="1473163"/>
          </a:xfrm>
          <a:prstGeom prst="rect">
            <a:avLst/>
          </a:prstGeom>
        </p:spPr>
      </p:pic>
      <p:pic>
        <p:nvPicPr>
          <p:cNvPr id="11" name="Picture 10" descr="A sign with a person holding books&#10;&#10;Description automatically generated">
            <a:extLst>
              <a:ext uri="{FF2B5EF4-FFF2-40B4-BE49-F238E27FC236}">
                <a16:creationId xmlns:a16="http://schemas.microsoft.com/office/drawing/2014/main" id="{7BEA2EF6-AE0E-BF3A-AA5A-C7E10FC8D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75150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card with a white text and a person's face&#10;&#10;Description automatically generated">
            <a:extLst>
              <a:ext uri="{FF2B5EF4-FFF2-40B4-BE49-F238E27FC236}">
                <a16:creationId xmlns:a16="http://schemas.microsoft.com/office/drawing/2014/main" id="{E41538F2-F1CB-B407-4A0F-253D490B3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416" y="123478"/>
            <a:ext cx="692574" cy="929351"/>
          </a:xfrm>
          <a:prstGeom prst="rect">
            <a:avLst/>
          </a:prstGeom>
        </p:spPr>
      </p:pic>
      <p:pic>
        <p:nvPicPr>
          <p:cNvPr id="4" name="Picture 3" descr="A group of students posing for a photo&#10;&#10;AI-generated content may be incorrect.">
            <a:extLst>
              <a:ext uri="{FF2B5EF4-FFF2-40B4-BE49-F238E27FC236}">
                <a16:creationId xmlns:a16="http://schemas.microsoft.com/office/drawing/2014/main" id="{F05B8865-DFC8-3AE5-3E0B-A9530703B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388" y="1052829"/>
            <a:ext cx="5445224" cy="4083918"/>
          </a:xfrm>
          <a:prstGeom prst="rect">
            <a:avLst/>
          </a:prstGeom>
        </p:spPr>
      </p:pic>
    </p:spTree>
    <p:extLst>
      <p:ext uri="{BB962C8B-B14F-4D97-AF65-F5344CB8AC3E}">
        <p14:creationId xmlns:p14="http://schemas.microsoft.com/office/powerpoint/2010/main" val="283700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Homework</a:t>
            </a:r>
          </a:p>
        </p:txBody>
      </p:sp>
      <p:sp>
        <p:nvSpPr>
          <p:cNvPr id="3" name="Content Placeholder 2"/>
          <p:cNvSpPr>
            <a:spLocks noGrp="1"/>
          </p:cNvSpPr>
          <p:nvPr>
            <p:ph idx="1"/>
          </p:nvPr>
        </p:nvSpPr>
        <p:spPr>
          <a:xfrm>
            <a:off x="2339752" y="915566"/>
            <a:ext cx="6347048" cy="3747863"/>
          </a:xfrm>
        </p:spPr>
        <p:txBody>
          <a:bodyPr>
            <a:noAutofit/>
          </a:bodyPr>
          <a:lstStyle/>
          <a:p>
            <a:pPr>
              <a:spcBef>
                <a:spcPct val="0"/>
              </a:spcBef>
            </a:pPr>
            <a:r>
              <a:rPr lang="en-GB" altLang="en-US" sz="2400" dirty="0">
                <a:latin typeface="Letter-join Plus 2" panose="02000505000000020003" pitchFamily="2" charset="0"/>
                <a:ea typeface="HELLOIHEART1" panose="02000603000000000000" pitchFamily="2" charset="0"/>
              </a:rPr>
              <a:t>Homework will be posted on our P7 Teams each week. Activities should be completed and uploaded into personal files or completed in their homework jotter. Homework will be issued on a Tuesday and will be due the following Monday morning. </a:t>
            </a:r>
          </a:p>
          <a:p>
            <a:pPr>
              <a:spcBef>
                <a:spcPct val="0"/>
              </a:spcBef>
            </a:pPr>
            <a:r>
              <a:rPr lang="en-GB" altLang="en-US" sz="2400" dirty="0">
                <a:latin typeface="Letter-join Plus 2" panose="02000505000000020003" pitchFamily="2" charset="0"/>
                <a:ea typeface="HELLOIHEART1" panose="02000603000000000000" pitchFamily="2" charset="0"/>
              </a:rPr>
              <a:t>Homework may include; literacy, numeracy and maths and IDL.</a:t>
            </a:r>
          </a:p>
          <a:p>
            <a:pPr>
              <a:spcBef>
                <a:spcPct val="0"/>
              </a:spcBef>
            </a:pPr>
            <a:r>
              <a:rPr lang="en-GB" sz="2400" dirty="0">
                <a:latin typeface="Letter-join Plus 2" panose="02000505000000020003" pitchFamily="2" charset="0"/>
                <a:ea typeface="HELLOIHEART1" panose="02000603000000000000" pitchFamily="2" charset="0"/>
              </a:rPr>
              <a:t>How to get onto teams …</a:t>
            </a: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5" name="Picture 4" descr="A picture containing text, toy, vector graphics&#10;&#10;Description automatically generated">
            <a:extLst>
              <a:ext uri="{FF2B5EF4-FFF2-40B4-BE49-F238E27FC236}">
                <a16:creationId xmlns:a16="http://schemas.microsoft.com/office/drawing/2014/main" id="{0DD473D2-BFD7-25FE-3A0D-448718604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4702" y="3673871"/>
            <a:ext cx="1263650" cy="1263650"/>
          </a:xfrm>
          <a:prstGeom prst="rect">
            <a:avLst/>
          </a:prstGeom>
        </p:spPr>
      </p:pic>
      <p:pic>
        <p:nvPicPr>
          <p:cNvPr id="4" name="Picture 3" descr="A sign with a person holding books&#10;&#10;Description automatically generated">
            <a:extLst>
              <a:ext uri="{FF2B5EF4-FFF2-40B4-BE49-F238E27FC236}">
                <a16:creationId xmlns:a16="http://schemas.microsoft.com/office/drawing/2014/main" id="{37E24CA4-C551-1609-1584-647BCB5F6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2167614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FB768954-1998-7D27-0742-825D43DD4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663538"/>
            <a:ext cx="6947324" cy="3816424"/>
          </a:xfrm>
          <a:prstGeom prst="rect">
            <a:avLst/>
          </a:prstGeom>
        </p:spPr>
      </p:pic>
      <p:pic>
        <p:nvPicPr>
          <p:cNvPr id="4" name="Picture 3" descr="A sign with a person reading a book and a satellite&#10;&#10;Description automatically generated">
            <a:extLst>
              <a:ext uri="{FF2B5EF4-FFF2-40B4-BE49-F238E27FC236}">
                <a16:creationId xmlns:a16="http://schemas.microsoft.com/office/drawing/2014/main" id="{41B4A16F-6CF5-8558-A00E-E83694F9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51129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4" name="Picture 3" descr="Graphical user interface, application&#10;&#10;Description automatically generated">
            <a:extLst>
              <a:ext uri="{FF2B5EF4-FFF2-40B4-BE49-F238E27FC236}">
                <a16:creationId xmlns:a16="http://schemas.microsoft.com/office/drawing/2014/main" id="{D2CD4E2D-58E2-0886-9C3E-835EA6321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598015"/>
            <a:ext cx="6915646" cy="3947470"/>
          </a:xfrm>
          <a:prstGeom prst="rect">
            <a:avLst/>
          </a:prstGeom>
        </p:spPr>
      </p:pic>
      <p:pic>
        <p:nvPicPr>
          <p:cNvPr id="2" name="Picture 1" descr="A sign with a person reading a book and a satellite&#10;&#10;Description automatically generated">
            <a:extLst>
              <a:ext uri="{FF2B5EF4-FFF2-40B4-BE49-F238E27FC236}">
                <a16:creationId xmlns:a16="http://schemas.microsoft.com/office/drawing/2014/main" id="{52D39C84-3344-0156-FBB0-459142C7D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141928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784C029D-EF3F-C3E3-B7A6-0B5857C5B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B38D7D01-73CA-0D0B-3DDF-E9612E1EE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043" y="0"/>
            <a:ext cx="6325914" cy="5143500"/>
          </a:xfrm>
          <a:prstGeom prst="rect">
            <a:avLst/>
          </a:prstGeom>
        </p:spPr>
      </p:pic>
    </p:spTree>
    <p:extLst>
      <p:ext uri="{BB962C8B-B14F-4D97-AF65-F5344CB8AC3E}">
        <p14:creationId xmlns:p14="http://schemas.microsoft.com/office/powerpoint/2010/main" val="140595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74BC151C-A291-37F0-D011-5A6795DEB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45F754BA-C0A1-8EAB-253B-1346129B7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800" y="0"/>
            <a:ext cx="6402399" cy="5143500"/>
          </a:xfrm>
          <a:prstGeom prst="rect">
            <a:avLst/>
          </a:prstGeom>
        </p:spPr>
      </p:pic>
    </p:spTree>
    <p:extLst>
      <p:ext uri="{BB962C8B-B14F-4D97-AF65-F5344CB8AC3E}">
        <p14:creationId xmlns:p14="http://schemas.microsoft.com/office/powerpoint/2010/main" val="132404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844E64B6-234A-EE78-6D89-9E125E1C4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316F94A2-3968-1B01-A097-16E3E49C9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490" y="0"/>
            <a:ext cx="6359019" cy="5143500"/>
          </a:xfrm>
          <a:prstGeom prst="rect">
            <a:avLst/>
          </a:prstGeom>
        </p:spPr>
      </p:pic>
    </p:spTree>
    <p:extLst>
      <p:ext uri="{BB962C8B-B14F-4D97-AF65-F5344CB8AC3E}">
        <p14:creationId xmlns:p14="http://schemas.microsoft.com/office/powerpoint/2010/main" val="3509093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059582"/>
            <a:ext cx="6347048" cy="3747863"/>
          </a:xfrm>
        </p:spPr>
        <p:txBody>
          <a:bodyPr>
            <a:noAutofit/>
          </a:bodyPr>
          <a:lstStyle/>
          <a:p>
            <a:pPr>
              <a:defRPr/>
            </a:pPr>
            <a:endParaRPr lang="en-GB" sz="1800" dirty="0">
              <a:latin typeface="SassoonCRInfant" pitchFamily="2" charset="0"/>
            </a:endParaRP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2" name="Picture 1" descr="A sign with a person reading a book and a satellite&#10;&#10;Description automatically generated">
            <a:extLst>
              <a:ext uri="{FF2B5EF4-FFF2-40B4-BE49-F238E27FC236}">
                <a16:creationId xmlns:a16="http://schemas.microsoft.com/office/drawing/2014/main" id="{38D58D25-D022-672E-86A2-F99F066E1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1D3BFC79-E5EB-4423-838C-7D142419D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312" y="0"/>
            <a:ext cx="6331375" cy="5143500"/>
          </a:xfrm>
          <a:prstGeom prst="rect">
            <a:avLst/>
          </a:prstGeom>
        </p:spPr>
      </p:pic>
    </p:spTree>
    <p:extLst>
      <p:ext uri="{BB962C8B-B14F-4D97-AF65-F5344CB8AC3E}">
        <p14:creationId xmlns:p14="http://schemas.microsoft.com/office/powerpoint/2010/main" val="154582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Digital Learning</a:t>
            </a:r>
          </a:p>
        </p:txBody>
      </p:sp>
      <p:sp>
        <p:nvSpPr>
          <p:cNvPr id="3" name="Content Placeholder 2"/>
          <p:cNvSpPr>
            <a:spLocks noGrp="1"/>
          </p:cNvSpPr>
          <p:nvPr>
            <p:ph idx="1"/>
          </p:nvPr>
        </p:nvSpPr>
        <p:spPr>
          <a:xfrm>
            <a:off x="2339752" y="1059582"/>
            <a:ext cx="6347048" cy="3747863"/>
          </a:xfrm>
        </p:spPr>
        <p:txBody>
          <a:bodyPr>
            <a:noAutofit/>
          </a:bodyPr>
          <a:lstStyle/>
          <a:p>
            <a:pPr>
              <a:defRPr/>
            </a:pPr>
            <a:r>
              <a:rPr lang="en-GB" sz="1800" dirty="0">
                <a:latin typeface="Letter-join Plus 2" panose="02000505000000020003" pitchFamily="2" charset="0"/>
                <a:ea typeface="KAHighway Med" panose="02000603000000000000" pitchFamily="2" charset="0"/>
              </a:rPr>
              <a:t>We are using digital learning every day in P7 and encourage the use of safe digital use outlined in our BYOD form</a:t>
            </a:r>
          </a:p>
          <a:p>
            <a:pPr>
              <a:defRPr/>
            </a:pPr>
            <a:endParaRPr lang="en-GB" sz="1800" dirty="0">
              <a:latin typeface="SassoonCRInfant" pitchFamily="2" charset="0"/>
            </a:endParaRPr>
          </a:p>
          <a:p>
            <a:pPr>
              <a:defRPr/>
            </a:pPr>
            <a:endParaRPr lang="en-GB" sz="1800" dirty="0">
              <a:latin typeface="SassoonCRInfant" pitchFamily="2" charset="0"/>
            </a:endParaRPr>
          </a:p>
          <a:p>
            <a:pPr marL="0" indent="0">
              <a:buNone/>
              <a:defRPr/>
            </a:pPr>
            <a:endParaRPr lang="en-GB" sz="1800" dirty="0">
              <a:latin typeface="SassoonCRInfant" pitchFamily="2" charset="0"/>
            </a:endParaRPr>
          </a:p>
        </p:txBody>
      </p:sp>
      <p:pic>
        <p:nvPicPr>
          <p:cNvPr id="7" name="Picture 6" descr="A computer with a cartoon of a child on the screen&#10;&#10;Description automatically generated with low confidence">
            <a:extLst>
              <a:ext uri="{FF2B5EF4-FFF2-40B4-BE49-F238E27FC236}">
                <a16:creationId xmlns:a16="http://schemas.microsoft.com/office/drawing/2014/main" id="{9FC90B9B-185A-D20F-2100-8BA99A7CD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561" y="3255623"/>
            <a:ext cx="1767706" cy="1767706"/>
          </a:xfrm>
          <a:prstGeom prst="rect">
            <a:avLst/>
          </a:prstGeom>
        </p:spPr>
      </p:pic>
      <p:pic>
        <p:nvPicPr>
          <p:cNvPr id="6" name="Picture 5" descr="A letter to a child&#10;&#10;Description automatically generated">
            <a:extLst>
              <a:ext uri="{FF2B5EF4-FFF2-40B4-BE49-F238E27FC236}">
                <a16:creationId xmlns:a16="http://schemas.microsoft.com/office/drawing/2014/main" id="{108B1BD4-4C95-ACB4-C010-62CDDB609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657871"/>
            <a:ext cx="2405687" cy="3435846"/>
          </a:xfrm>
          <a:prstGeom prst="rect">
            <a:avLst/>
          </a:prstGeom>
        </p:spPr>
      </p:pic>
      <p:pic>
        <p:nvPicPr>
          <p:cNvPr id="4" name="Picture 3" descr="A sign with a person reading a book and a satellite&#10;&#10;Description automatically generated">
            <a:extLst>
              <a:ext uri="{FF2B5EF4-FFF2-40B4-BE49-F238E27FC236}">
                <a16:creationId xmlns:a16="http://schemas.microsoft.com/office/drawing/2014/main" id="{52EEC544-C76D-9E61-70A1-417814C6E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414249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0"/>
            <a:ext cx="6347048" cy="781595"/>
          </a:xfrm>
        </p:spPr>
        <p:txBody>
          <a:bodyPr>
            <a:normAutofit/>
          </a:bodyPr>
          <a:lstStyle/>
          <a:p>
            <a:pPr algn="ctr"/>
            <a:r>
              <a:rPr lang="en-GB" sz="3600" dirty="0">
                <a:latin typeface="Letter-join Plus 2" panose="02000505000000020003" pitchFamily="2" charset="0"/>
                <a:ea typeface="HELLOIHEART1" panose="02000603000000000000" pitchFamily="2" charset="0"/>
              </a:rPr>
              <a:t>Digital Learning</a:t>
            </a:r>
          </a:p>
        </p:txBody>
      </p:sp>
      <p:sp>
        <p:nvSpPr>
          <p:cNvPr id="3" name="Content Placeholder 2"/>
          <p:cNvSpPr>
            <a:spLocks noGrp="1"/>
          </p:cNvSpPr>
          <p:nvPr>
            <p:ph idx="1"/>
          </p:nvPr>
        </p:nvSpPr>
        <p:spPr>
          <a:xfrm>
            <a:off x="2226569" y="647027"/>
            <a:ext cx="6347048" cy="1656184"/>
          </a:xfrm>
        </p:spPr>
        <p:txBody>
          <a:bodyPr>
            <a:noAutofit/>
          </a:bodyPr>
          <a:lstStyle/>
          <a:p>
            <a:pPr>
              <a:defRPr/>
            </a:pPr>
            <a:r>
              <a:rPr lang="en-GB" sz="2000" dirty="0">
                <a:latin typeface="Letter-join Plus 2" panose="02000505000000020003" pitchFamily="2" charset="0"/>
                <a:ea typeface="HELLOIHEART1" panose="02000603000000000000" pitchFamily="2" charset="0"/>
              </a:rPr>
              <a:t>Continued use of digital technologies to enhance and engage learning across the curriculum.</a:t>
            </a:r>
          </a:p>
          <a:p>
            <a:pPr>
              <a:defRPr/>
            </a:pPr>
            <a:r>
              <a:rPr lang="en-GB" sz="2000" dirty="0">
                <a:latin typeface="Letter-join Plus 2" panose="02000505000000020003" pitchFamily="2" charset="0"/>
                <a:ea typeface="HELLOIHEART1" panose="02000603000000000000" pitchFamily="2" charset="0"/>
              </a:rPr>
              <a:t>Children use a range of devices and digital platforms:</a:t>
            </a:r>
          </a:p>
          <a:p>
            <a:pPr marL="0" indent="0">
              <a:buNone/>
              <a:defRPr/>
            </a:pPr>
            <a:endParaRPr lang="en-GB" sz="1800" dirty="0">
              <a:latin typeface="SassoonCRInfant" pitchFamily="2" charset="0"/>
            </a:endParaRPr>
          </a:p>
        </p:txBody>
      </p:sp>
      <p:sp>
        <p:nvSpPr>
          <p:cNvPr id="4" name="Content Placeholder 2"/>
          <p:cNvSpPr txBox="1">
            <a:spLocks/>
          </p:cNvSpPr>
          <p:nvPr/>
        </p:nvSpPr>
        <p:spPr>
          <a:xfrm>
            <a:off x="2591781" y="1878800"/>
            <a:ext cx="2808312" cy="2664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err="1">
                <a:latin typeface="Letter-join Plus 2" panose="02000505000000020003" pitchFamily="2" charset="0"/>
                <a:ea typeface="HELLOIHEART1" panose="02000603000000000000" pitchFamily="2" charset="0"/>
              </a:rPr>
              <a:t>Sumdog</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Hit the Button</a:t>
            </a:r>
          </a:p>
          <a:p>
            <a:pPr>
              <a:defRPr/>
            </a:pPr>
            <a:r>
              <a:rPr lang="en-GB" sz="2000" dirty="0">
                <a:latin typeface="Letter-join Plus 2" panose="02000505000000020003" pitchFamily="2" charset="0"/>
                <a:ea typeface="HELLOIHEART1" panose="02000603000000000000" pitchFamily="2" charset="0"/>
              </a:rPr>
              <a:t>Top marks</a:t>
            </a:r>
          </a:p>
          <a:p>
            <a:pPr>
              <a:defRPr/>
            </a:pPr>
            <a:r>
              <a:rPr lang="en-GB" sz="2000" dirty="0">
                <a:latin typeface="Letter-join Plus 2" panose="02000505000000020003" pitchFamily="2" charset="0"/>
                <a:ea typeface="HELLOIHEART1" panose="02000603000000000000" pitchFamily="2" charset="0"/>
              </a:rPr>
              <a:t>First News</a:t>
            </a:r>
          </a:p>
          <a:p>
            <a:pPr>
              <a:defRPr/>
            </a:pPr>
            <a:r>
              <a:rPr lang="en-GB" sz="2000" dirty="0">
                <a:latin typeface="Letter-join Plus 2" panose="02000505000000020003" pitchFamily="2" charset="0"/>
                <a:ea typeface="HELLOIHEART1" panose="02000603000000000000" pitchFamily="2" charset="0"/>
              </a:rPr>
              <a:t>EPIC reading</a:t>
            </a:r>
          </a:p>
          <a:p>
            <a:pPr>
              <a:defRPr/>
            </a:pPr>
            <a:r>
              <a:rPr lang="en-GB" sz="2000" dirty="0">
                <a:latin typeface="Letter-join Plus 2" panose="02000505000000020003" pitchFamily="2" charset="0"/>
                <a:ea typeface="HELLOIHEART1" panose="02000603000000000000" pitchFamily="2" charset="0"/>
              </a:rPr>
              <a:t>Procreate</a:t>
            </a:r>
          </a:p>
          <a:p>
            <a:pPr>
              <a:defRPr/>
            </a:pPr>
            <a:r>
              <a:rPr lang="en-GB" sz="2000" dirty="0">
                <a:latin typeface="Letter-join Plus 2" panose="02000505000000020003" pitchFamily="2" charset="0"/>
                <a:ea typeface="HELLOIHEART1" panose="02000603000000000000" pitchFamily="2" charset="0"/>
              </a:rPr>
              <a:t>Minecraft</a:t>
            </a:r>
          </a:p>
          <a:p>
            <a:pPr>
              <a:defRPr/>
            </a:pPr>
            <a:r>
              <a:rPr lang="en-GB" sz="2000" dirty="0">
                <a:latin typeface="Letter-join Plus 2" panose="02000505000000020003" pitchFamily="2" charset="0"/>
                <a:ea typeface="HELLOIHEART1" panose="02000603000000000000" pitchFamily="2" charset="0"/>
              </a:rPr>
              <a:t>Kahoot</a:t>
            </a:r>
          </a:p>
          <a:p>
            <a:pPr marL="0" indent="0">
              <a:buFont typeface="Arial" panose="020B0604020202020204" pitchFamily="34" charset="0"/>
              <a:buNone/>
              <a:defRPr/>
            </a:pPr>
            <a:endParaRPr lang="en-GB" sz="1800" dirty="0">
              <a:latin typeface="SassoonCRInfant" pitchFamily="2" charset="0"/>
            </a:endParaRPr>
          </a:p>
        </p:txBody>
      </p:sp>
      <p:sp>
        <p:nvSpPr>
          <p:cNvPr id="6" name="Content Placeholder 2"/>
          <p:cNvSpPr txBox="1">
            <a:spLocks/>
          </p:cNvSpPr>
          <p:nvPr/>
        </p:nvSpPr>
        <p:spPr>
          <a:xfrm>
            <a:off x="5076313" y="1923475"/>
            <a:ext cx="2232248" cy="2664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latin typeface="Letter-join Plus 2" panose="02000505000000020003" pitchFamily="2" charset="0"/>
                <a:ea typeface="HELLOIHEART1" panose="02000603000000000000" pitchFamily="2" charset="0"/>
              </a:rPr>
              <a:t>Netbooks</a:t>
            </a:r>
          </a:p>
          <a:p>
            <a:pPr>
              <a:defRPr/>
            </a:pPr>
            <a:r>
              <a:rPr lang="en-GB" sz="2000" dirty="0">
                <a:latin typeface="Letter-join Plus 2" panose="02000505000000020003" pitchFamily="2" charset="0"/>
                <a:ea typeface="HELLOIHEART1" panose="02000603000000000000" pitchFamily="2" charset="0"/>
              </a:rPr>
              <a:t>iPads</a:t>
            </a:r>
          </a:p>
          <a:p>
            <a:pPr>
              <a:defRPr/>
            </a:pPr>
            <a:r>
              <a:rPr lang="en-GB" sz="2000" dirty="0" err="1">
                <a:latin typeface="Letter-join Plus 2" panose="02000505000000020003" pitchFamily="2" charset="0"/>
                <a:ea typeface="HELLOIHEART1" panose="02000603000000000000" pitchFamily="2" charset="0"/>
              </a:rPr>
              <a:t>Spheros</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Green screen</a:t>
            </a:r>
          </a:p>
          <a:p>
            <a:pPr>
              <a:defRPr/>
            </a:pPr>
            <a:r>
              <a:rPr lang="en-GB" sz="2000" dirty="0">
                <a:latin typeface="Letter-join Plus 2" panose="02000505000000020003" pitchFamily="2" charset="0"/>
                <a:ea typeface="HELLOIHEART1" panose="02000603000000000000" pitchFamily="2" charset="0"/>
              </a:rPr>
              <a:t>Stick bots</a:t>
            </a:r>
          </a:p>
          <a:p>
            <a:pPr>
              <a:defRPr/>
            </a:pPr>
            <a:r>
              <a:rPr lang="en-GB" sz="2000" dirty="0" err="1">
                <a:latin typeface="Letter-join Plus 2" panose="02000505000000020003" pitchFamily="2" charset="0"/>
                <a:ea typeface="HELLOIHEART1" panose="02000603000000000000" pitchFamily="2" charset="0"/>
              </a:rPr>
              <a:t>Beebots</a:t>
            </a:r>
            <a:r>
              <a:rPr lang="en-GB" sz="2000" dirty="0">
                <a:latin typeface="Letter-join Plus 2" panose="02000505000000020003" pitchFamily="2" charset="0"/>
                <a:ea typeface="HELLOIHEART1" panose="02000603000000000000" pitchFamily="2" charset="0"/>
              </a:rPr>
              <a:t>/</a:t>
            </a:r>
            <a:r>
              <a:rPr lang="en-GB" sz="2000" dirty="0" err="1">
                <a:latin typeface="Letter-join Plus 2" panose="02000505000000020003" pitchFamily="2" charset="0"/>
                <a:ea typeface="HELLOIHEART1" panose="02000603000000000000" pitchFamily="2" charset="0"/>
              </a:rPr>
              <a:t>botleys</a:t>
            </a:r>
            <a:endParaRPr lang="en-GB" sz="2000" dirty="0">
              <a:latin typeface="Letter-join Plus 2" panose="02000505000000020003" pitchFamily="2" charset="0"/>
              <a:ea typeface="HELLOIHEART1" panose="02000603000000000000" pitchFamily="2" charset="0"/>
            </a:endParaRPr>
          </a:p>
          <a:p>
            <a:pPr>
              <a:defRPr/>
            </a:pPr>
            <a:r>
              <a:rPr lang="en-GB" sz="2000" dirty="0">
                <a:latin typeface="Letter-join Plus 2" panose="02000505000000020003" pitchFamily="2" charset="0"/>
                <a:ea typeface="HELLOIHEART1" panose="02000603000000000000" pitchFamily="2" charset="0"/>
              </a:rPr>
              <a:t>BYOD</a:t>
            </a:r>
          </a:p>
          <a:p>
            <a:pPr>
              <a:defRPr/>
            </a:pPr>
            <a:r>
              <a:rPr lang="en-GB" sz="2000" dirty="0" err="1">
                <a:latin typeface="Letter-join Plus 2" panose="02000505000000020003" pitchFamily="2" charset="0"/>
                <a:ea typeface="HELLOIHEART1" panose="02000603000000000000" pitchFamily="2" charset="0"/>
              </a:rPr>
              <a:t>Blooket</a:t>
            </a:r>
            <a:endParaRPr lang="en-GB" sz="2000" dirty="0">
              <a:latin typeface="Letter-join Plus 2" panose="02000505000000020003" pitchFamily="2" charset="0"/>
              <a:ea typeface="HELLOIHEART1" panose="02000603000000000000" pitchFamily="2" charset="0"/>
            </a:endParaRPr>
          </a:p>
          <a:p>
            <a:pPr>
              <a:defRPr/>
            </a:pPr>
            <a:endParaRPr lang="en-GB" sz="2400" dirty="0"/>
          </a:p>
          <a:p>
            <a:pPr>
              <a:defRPr/>
            </a:pPr>
            <a:endParaRPr lang="en-GB" sz="2400" dirty="0"/>
          </a:p>
          <a:p>
            <a:pPr marL="0" indent="0">
              <a:buFont typeface="Arial" panose="020B0604020202020204" pitchFamily="34" charset="0"/>
              <a:buNone/>
              <a:defRPr/>
            </a:pPr>
            <a:endParaRPr lang="en-GB" sz="1800" dirty="0">
              <a:latin typeface="SassoonCRInfant" pitchFamily="2" charset="0"/>
            </a:endParaRPr>
          </a:p>
        </p:txBody>
      </p:sp>
      <p:pic>
        <p:nvPicPr>
          <p:cNvPr id="5" name="Picture 4" descr="A computer with a cartoon of a child on the screen&#10;&#10;Description automatically generated with low confidence">
            <a:extLst>
              <a:ext uri="{FF2B5EF4-FFF2-40B4-BE49-F238E27FC236}">
                <a16:creationId xmlns:a16="http://schemas.microsoft.com/office/drawing/2014/main" id="{E77D36CB-B37D-7D82-7105-012938280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561" y="3255623"/>
            <a:ext cx="1767706" cy="1767706"/>
          </a:xfrm>
          <a:prstGeom prst="rect">
            <a:avLst/>
          </a:prstGeom>
        </p:spPr>
      </p:pic>
      <p:pic>
        <p:nvPicPr>
          <p:cNvPr id="7" name="Picture 6" descr="A sign with a person reading a book and a satellite&#10;&#10;Description automatically generated">
            <a:extLst>
              <a:ext uri="{FF2B5EF4-FFF2-40B4-BE49-F238E27FC236}">
                <a16:creationId xmlns:a16="http://schemas.microsoft.com/office/drawing/2014/main" id="{BF6C54F7-5658-F579-34A5-1FE1F8333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389274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t>
            </a:r>
          </a:p>
        </p:txBody>
      </p:sp>
      <p:sp>
        <p:nvSpPr>
          <p:cNvPr id="3" name="Content Placeholder 2"/>
          <p:cNvSpPr>
            <a:spLocks noGrp="1"/>
          </p:cNvSpPr>
          <p:nvPr>
            <p:ph idx="1"/>
          </p:nvPr>
        </p:nvSpPr>
        <p:spPr>
          <a:xfrm>
            <a:off x="2339752" y="267494"/>
            <a:ext cx="5616624" cy="448077"/>
          </a:xfrm>
        </p:spPr>
        <p:txBody>
          <a:bodyPr>
            <a:normAutofit fontScale="92500"/>
          </a:bodyPr>
          <a:lstStyle/>
          <a:p>
            <a:pPr marL="0" indent="0">
              <a:buNone/>
            </a:pPr>
            <a:r>
              <a:rPr lang="en-GB" sz="2200" b="1" dirty="0">
                <a:latin typeface="Letter-join Plus 2" panose="02000505000000020003" pitchFamily="2" charset="0"/>
                <a:ea typeface="HELLOIHEART1" panose="02000603000000000000" pitchFamily="2" charset="0"/>
              </a:rPr>
              <a:t>Website: </a:t>
            </a:r>
            <a:r>
              <a:rPr lang="en-GB" sz="2200" dirty="0">
                <a:latin typeface="Letter-join Plus 2" panose="02000505000000020003" pitchFamily="2" charset="0"/>
                <a:ea typeface="HELLOIHEART1" panose="02000603000000000000" pitchFamily="2" charset="0"/>
                <a:hlinkClick r:id="rId3"/>
              </a:rPr>
              <a:t>https://midcalderprimary.westlothian.org.uk/</a:t>
            </a:r>
            <a:endParaRPr lang="en-GB" sz="2200" dirty="0">
              <a:latin typeface="Letter-join Plus 2" panose="02000505000000020003" pitchFamily="2" charset="0"/>
              <a:ea typeface="HELLOIHEART1" panose="02000603000000000000" pitchFamily="2" charset="0"/>
            </a:endParaRP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pic>
        <p:nvPicPr>
          <p:cNvPr id="5" name="Picture 4">
            <a:extLst>
              <a:ext uri="{FF2B5EF4-FFF2-40B4-BE49-F238E27FC236}">
                <a16:creationId xmlns:a16="http://schemas.microsoft.com/office/drawing/2014/main" id="{98979D01-7FDE-4449-B4A3-77F7EFE5FABA}"/>
              </a:ext>
            </a:extLst>
          </p:cNvPr>
          <p:cNvPicPr>
            <a:picLocks noChangeAspect="1"/>
          </p:cNvPicPr>
          <p:nvPr/>
        </p:nvPicPr>
        <p:blipFill>
          <a:blip r:embed="rId4"/>
          <a:stretch>
            <a:fillRect/>
          </a:stretch>
        </p:blipFill>
        <p:spPr>
          <a:xfrm>
            <a:off x="2386013" y="1257748"/>
            <a:ext cx="5583727" cy="2628003"/>
          </a:xfrm>
          <a:prstGeom prst="rect">
            <a:avLst/>
          </a:prstGeom>
        </p:spPr>
      </p:pic>
      <p:pic>
        <p:nvPicPr>
          <p:cNvPr id="4" name="Picture 3" descr="A computer with a cartoon of a child on the screen&#10;&#10;Description automatically generated with low confidence">
            <a:extLst>
              <a:ext uri="{FF2B5EF4-FFF2-40B4-BE49-F238E27FC236}">
                <a16:creationId xmlns:a16="http://schemas.microsoft.com/office/drawing/2014/main" id="{C0007658-E6FF-B0EA-8AB2-94A5D0657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561" y="3255623"/>
            <a:ext cx="1767706" cy="1767706"/>
          </a:xfrm>
          <a:prstGeom prst="rect">
            <a:avLst/>
          </a:prstGeom>
        </p:spPr>
      </p:pic>
      <p:pic>
        <p:nvPicPr>
          <p:cNvPr id="8" name="Picture 7" descr="A sign with a person reading a book and a satellite&#10;&#10;Description automatically generated">
            <a:extLst>
              <a:ext uri="{FF2B5EF4-FFF2-40B4-BE49-F238E27FC236}">
                <a16:creationId xmlns:a16="http://schemas.microsoft.com/office/drawing/2014/main" id="{E177B4E0-54E2-FF56-A950-25D506F78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171244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7003" y="879276"/>
            <a:ext cx="6347048" cy="3394472"/>
          </a:xfrm>
        </p:spPr>
        <p:txBody>
          <a:bodyPr>
            <a:noAutofit/>
          </a:bodyPr>
          <a:lstStyle/>
          <a:p>
            <a:pPr marL="0" indent="0" algn="ctr">
              <a:buNone/>
            </a:pPr>
            <a:r>
              <a:rPr lang="en-GB" sz="1800" b="1" dirty="0">
                <a:latin typeface="Letter-join Plus 2" panose="02000505000000020003" pitchFamily="2" charset="0"/>
                <a:ea typeface="HELLOIHEART1" panose="02000603000000000000" pitchFamily="2" charset="0"/>
              </a:rPr>
              <a:t>Monday to Thursday</a:t>
            </a:r>
          </a:p>
          <a:p>
            <a:pPr marL="0" indent="0">
              <a:buNone/>
            </a:pPr>
            <a:endParaRPr lang="en-GB" sz="1800" dirty="0">
              <a:latin typeface="HELLOIHEART1" panose="02000603000000000000" pitchFamily="2" charset="0"/>
              <a:ea typeface="HELLOIHEART1" panose="02000603000000000000" pitchFamily="2" charset="0"/>
            </a:endParaRPr>
          </a:p>
          <a:p>
            <a:r>
              <a:rPr lang="en-GB" sz="1800" dirty="0">
                <a:latin typeface="Letter-join Plus 2" panose="02000505000000020003" pitchFamily="2" charset="0"/>
                <a:ea typeface="HELLOIHEART1" panose="02000603000000000000" pitchFamily="2" charset="0"/>
              </a:rPr>
              <a:t>8.00 		Breakfast Club (Optional)</a:t>
            </a:r>
          </a:p>
          <a:p>
            <a:r>
              <a:rPr lang="en-GB" sz="1800" dirty="0">
                <a:latin typeface="Letter-join Plus 2" panose="02000505000000020003" pitchFamily="2" charset="0"/>
                <a:ea typeface="HELLOIHEART1" panose="02000603000000000000" pitchFamily="2" charset="0"/>
              </a:rPr>
              <a:t>8.30 		Playground supervision</a:t>
            </a:r>
          </a:p>
          <a:p>
            <a:r>
              <a:rPr lang="en-GB" sz="1800" dirty="0">
                <a:latin typeface="Letter-join Plus 2" panose="02000505000000020003" pitchFamily="2" charset="0"/>
                <a:ea typeface="HELLOIHEART1" panose="02000603000000000000" pitchFamily="2" charset="0"/>
              </a:rPr>
              <a:t>8.45		School Day starts</a:t>
            </a:r>
          </a:p>
          <a:p>
            <a:r>
              <a:rPr lang="en-GB" sz="1800" dirty="0">
                <a:latin typeface="Letter-join Plus 2" panose="02000505000000020003" pitchFamily="2" charset="0"/>
                <a:ea typeface="HELLOIHEART1" panose="02000603000000000000" pitchFamily="2" charset="0"/>
              </a:rPr>
              <a:t>10.30-10:45 	Break</a:t>
            </a:r>
          </a:p>
          <a:p>
            <a:r>
              <a:rPr lang="en-GB" sz="1800" dirty="0">
                <a:latin typeface="Letter-join Plus 2" panose="02000505000000020003" pitchFamily="2" charset="0"/>
                <a:ea typeface="HELLOIHEART1" panose="02000603000000000000" pitchFamily="2" charset="0"/>
              </a:rPr>
              <a:t>12.30-1:10	Lunch</a:t>
            </a:r>
          </a:p>
          <a:p>
            <a:r>
              <a:rPr lang="en-GB" sz="1800" dirty="0">
                <a:latin typeface="Letter-join Plus 2" panose="02000505000000020003" pitchFamily="2" charset="0"/>
                <a:ea typeface="HELLOIHEART1" panose="02000603000000000000" pitchFamily="2" charset="0"/>
              </a:rPr>
              <a:t>15.05		End of School Day</a:t>
            </a:r>
          </a:p>
          <a:p>
            <a:endParaRPr lang="en-GB" sz="1800" dirty="0">
              <a:latin typeface="Letter-join Plus 2" panose="02000505000000020003" pitchFamily="2" charset="0"/>
              <a:ea typeface="HELLOIHEART1" panose="02000603000000000000" pitchFamily="2" charset="0"/>
            </a:endParaRPr>
          </a:p>
          <a:p>
            <a:pPr marL="0" indent="0" algn="ctr">
              <a:buNone/>
            </a:pPr>
            <a:r>
              <a:rPr lang="en-GB" sz="1800" dirty="0">
                <a:latin typeface="Letter-join Plus 2" panose="02000505000000020003" pitchFamily="2" charset="0"/>
                <a:ea typeface="HELLOIHEART1" panose="02000603000000000000" pitchFamily="2" charset="0"/>
              </a:rPr>
              <a:t>Friday</a:t>
            </a:r>
          </a:p>
          <a:p>
            <a:r>
              <a:rPr lang="en-GB" sz="1800" dirty="0">
                <a:latin typeface="Letter-join Plus 2" panose="02000505000000020003" pitchFamily="2" charset="0"/>
                <a:ea typeface="HELLOIHEART1" panose="02000603000000000000" pitchFamily="2" charset="0"/>
              </a:rPr>
              <a:t>As above but…</a:t>
            </a:r>
          </a:p>
          <a:p>
            <a:r>
              <a:rPr lang="en-GB" sz="1800" dirty="0">
                <a:latin typeface="Letter-join Plus 2" panose="02000505000000020003" pitchFamily="2" charset="0"/>
                <a:ea typeface="HELLOIHEART1" panose="02000603000000000000" pitchFamily="2" charset="0"/>
              </a:rPr>
              <a:t>12.25		End of School Day</a:t>
            </a:r>
          </a:p>
          <a:p>
            <a:pPr marL="0" indent="0">
              <a:buNone/>
            </a:pPr>
            <a:endParaRPr lang="en-GB" sz="1800" dirty="0">
              <a:latin typeface="Letter-join Plus 2" panose="02000505000000020003" pitchFamily="2" charset="0"/>
              <a:ea typeface="HELLOIHEART1" panose="02000603000000000000" pitchFamily="2" charset="0"/>
            </a:endParaRPr>
          </a:p>
        </p:txBody>
      </p:sp>
      <p:sp>
        <p:nvSpPr>
          <p:cNvPr id="2" name="Title 1"/>
          <p:cNvSpPr>
            <a:spLocks noGrp="1"/>
          </p:cNvSpPr>
          <p:nvPr>
            <p:ph type="title"/>
          </p:nvPr>
        </p:nvSpPr>
        <p:spPr>
          <a:xfrm>
            <a:off x="2051720" y="126975"/>
            <a:ext cx="6347048" cy="857250"/>
          </a:xfrm>
        </p:spPr>
        <p:txBody>
          <a:bodyPr>
            <a:normAutofit fontScale="90000"/>
          </a:bodyPr>
          <a:lstStyle/>
          <a:p>
            <a:pPr algn="ctr"/>
            <a:r>
              <a:rPr lang="en-GB" b="1" dirty="0">
                <a:effectLst>
                  <a:outerShdw blurRad="38100" dist="38100" dir="2700000" algn="tl">
                    <a:srgbClr val="000000">
                      <a:alpha val="43137"/>
                    </a:srgbClr>
                  </a:outerShdw>
                </a:effectLst>
                <a:latin typeface="Letter-join Plus 2" panose="02000505000000020003" pitchFamily="2" charset="0"/>
                <a:ea typeface="HELLOIHEART1" panose="02000603000000000000" pitchFamily="2" charset="0"/>
              </a:rPr>
              <a:t>Structure of the School Day</a:t>
            </a:r>
          </a:p>
        </p:txBody>
      </p:sp>
      <p:pic>
        <p:nvPicPr>
          <p:cNvPr id="4098" name="Picture 2"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271780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C:\Users\sarah.burton\AppData\Local\Microsoft\Windows\Temporary Internet Files\Content.IE5\XOWNVQQA\clo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56698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03D9BA39-1305-C8C6-5418-FBE6833AC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579" y="3248819"/>
            <a:ext cx="1767706" cy="1767706"/>
          </a:xfrm>
          <a:prstGeom prst="rect">
            <a:avLst/>
          </a:prstGeom>
        </p:spPr>
      </p:pic>
      <p:pic>
        <p:nvPicPr>
          <p:cNvPr id="4" name="Picture 3" descr="A sign with a person holding books&#10;&#10;Description automatically generated">
            <a:extLst>
              <a:ext uri="{FF2B5EF4-FFF2-40B4-BE49-F238E27FC236}">
                <a16:creationId xmlns:a16="http://schemas.microsoft.com/office/drawing/2014/main" id="{1C6BFE32-DA9C-3375-86A4-3598D4DDB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8768" y="90924"/>
            <a:ext cx="689901" cy="929351"/>
          </a:xfrm>
          <a:prstGeom prst="rect">
            <a:avLst/>
          </a:prstGeom>
        </p:spPr>
      </p:pic>
    </p:spTree>
    <p:extLst>
      <p:ext uri="{BB962C8B-B14F-4D97-AF65-F5344CB8AC3E}">
        <p14:creationId xmlns:p14="http://schemas.microsoft.com/office/powerpoint/2010/main" val="101058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FFC9-5760-F2A6-6D4A-FA1A2949C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C6E20-B0DB-663D-2A44-B2B74A19D263}"/>
              </a:ext>
            </a:extLst>
          </p:cNvPr>
          <p:cNvSpPr>
            <a:spLocks noGrp="1"/>
          </p:cNvSpPr>
          <p:nvPr>
            <p:ph type="title"/>
          </p:nvPr>
        </p:nvSpPr>
        <p:spPr>
          <a:xfrm>
            <a:off x="2339752" y="0"/>
            <a:ext cx="6347048" cy="781595"/>
          </a:xfrm>
        </p:spPr>
        <p:txBody>
          <a:bodyPr>
            <a:normAutofit/>
          </a:bodyPr>
          <a:lstStyle/>
          <a:p>
            <a:pPr algn="ctr"/>
            <a:r>
              <a:rPr lang="en-GB" sz="3600" dirty="0">
                <a:latin typeface="Letter-join Plus 2" panose="02000505000000020003" pitchFamily="2" charset="0"/>
                <a:ea typeface="HELLOIHEART1" panose="02000603000000000000" pitchFamily="2" charset="0"/>
              </a:rPr>
              <a:t>P7 Important Dates</a:t>
            </a:r>
          </a:p>
        </p:txBody>
      </p:sp>
      <p:sp>
        <p:nvSpPr>
          <p:cNvPr id="3" name="Content Placeholder 2">
            <a:extLst>
              <a:ext uri="{FF2B5EF4-FFF2-40B4-BE49-F238E27FC236}">
                <a16:creationId xmlns:a16="http://schemas.microsoft.com/office/drawing/2014/main" id="{960B91A2-B268-A2C9-4F8A-7C648026979A}"/>
              </a:ext>
            </a:extLst>
          </p:cNvPr>
          <p:cNvSpPr>
            <a:spLocks noGrp="1"/>
          </p:cNvSpPr>
          <p:nvPr>
            <p:ph idx="1"/>
          </p:nvPr>
        </p:nvSpPr>
        <p:spPr>
          <a:xfrm>
            <a:off x="2226569" y="647027"/>
            <a:ext cx="6347048" cy="1656184"/>
          </a:xfrm>
        </p:spPr>
        <p:txBody>
          <a:bodyPr>
            <a:noAutofit/>
          </a:bodyPr>
          <a:lstStyle/>
          <a:p>
            <a:pPr>
              <a:defRPr/>
            </a:pPr>
            <a:r>
              <a:rPr lang="en-GB" sz="2000" dirty="0">
                <a:latin typeface="Letter-join Plus 2" panose="02000505000000020003" pitchFamily="2" charset="0"/>
                <a:ea typeface="HELLOIHEART1" panose="02000603000000000000" pitchFamily="2" charset="0"/>
              </a:rPr>
              <a:t>I will share important dates ASAP via the school office.</a:t>
            </a:r>
          </a:p>
          <a:p>
            <a:pPr marL="0" indent="0">
              <a:buNone/>
              <a:defRPr/>
            </a:pPr>
            <a:endParaRPr lang="en-GB" sz="1800" dirty="0">
              <a:latin typeface="SassoonCRInfant" pitchFamily="2" charset="0"/>
            </a:endParaRPr>
          </a:p>
        </p:txBody>
      </p:sp>
      <p:sp>
        <p:nvSpPr>
          <p:cNvPr id="4" name="Content Placeholder 2">
            <a:extLst>
              <a:ext uri="{FF2B5EF4-FFF2-40B4-BE49-F238E27FC236}">
                <a16:creationId xmlns:a16="http://schemas.microsoft.com/office/drawing/2014/main" id="{E9EE29E0-E21F-973C-F181-964F7DA161AB}"/>
              </a:ext>
            </a:extLst>
          </p:cNvPr>
          <p:cNvSpPr txBox="1">
            <a:spLocks/>
          </p:cNvSpPr>
          <p:nvPr/>
        </p:nvSpPr>
        <p:spPr>
          <a:xfrm>
            <a:off x="2339752" y="1239601"/>
            <a:ext cx="6731300" cy="38315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latin typeface="Letter-join Plus 2" panose="02000505000000020003" pitchFamily="2" charset="0"/>
                <a:ea typeface="HELLOIHEART1" panose="02000603000000000000" pitchFamily="2" charset="0"/>
              </a:rPr>
              <a:t>P7 House Captain presentations (class): 17</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September</a:t>
            </a:r>
          </a:p>
          <a:p>
            <a:pPr>
              <a:defRPr/>
            </a:pPr>
            <a:r>
              <a:rPr lang="en-GB" sz="2000" dirty="0">
                <a:latin typeface="Letter-join Plus 2" panose="02000505000000020003" pitchFamily="2" charset="0"/>
                <a:ea typeface="HELLOIHEART1" panose="02000603000000000000" pitchFamily="2" charset="0"/>
              </a:rPr>
              <a:t>P7 House Captain presentations (school): 18</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September</a:t>
            </a:r>
          </a:p>
          <a:p>
            <a:pPr>
              <a:defRPr/>
            </a:pPr>
            <a:r>
              <a:rPr lang="en-GB" sz="2000" dirty="0">
                <a:latin typeface="Letter-join Plus 2" panose="02000505000000020003" pitchFamily="2" charset="0"/>
                <a:ea typeface="HELLOIHEART1" panose="02000603000000000000" pitchFamily="2" charset="0"/>
              </a:rPr>
              <a:t>Parents evening: 14</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October 3:30pm – 8:00pm and 15</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October 3:30pm – 5:00pm </a:t>
            </a:r>
          </a:p>
          <a:p>
            <a:pPr>
              <a:defRPr/>
            </a:pPr>
            <a:r>
              <a:rPr lang="en-GB" sz="2000" dirty="0">
                <a:latin typeface="Letter-join Plus 2" panose="02000505000000020003" pitchFamily="2" charset="0"/>
                <a:ea typeface="HELLOIHEART1" panose="02000603000000000000" pitchFamily="2" charset="0"/>
              </a:rPr>
              <a:t>Parent Pop In: 20</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November (1:30pm) </a:t>
            </a:r>
          </a:p>
          <a:p>
            <a:pPr>
              <a:defRPr/>
            </a:pPr>
            <a:r>
              <a:rPr lang="en-GB" sz="2000" dirty="0">
                <a:latin typeface="Letter-join Plus 2" panose="02000505000000020003" pitchFamily="2" charset="0"/>
                <a:ea typeface="HELLOIHEART1" panose="02000603000000000000" pitchFamily="2" charset="0"/>
              </a:rPr>
              <a:t>Camp parent and pupil meeting: 25</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November 6pm</a:t>
            </a:r>
          </a:p>
          <a:p>
            <a:pPr>
              <a:defRPr/>
            </a:pPr>
            <a:r>
              <a:rPr lang="en-GB" sz="2000" dirty="0">
                <a:latin typeface="Letter-join Plus 2" panose="02000505000000020003" pitchFamily="2" charset="0"/>
                <a:ea typeface="HELLOIHEART1" panose="02000603000000000000" pitchFamily="2" charset="0"/>
              </a:rPr>
              <a:t>Parents evening: 10</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March 3:30pm – 5:00pm and 11</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March 3:30pm – 8:00pm</a:t>
            </a:r>
          </a:p>
          <a:p>
            <a:pPr>
              <a:defRPr/>
            </a:pPr>
            <a:r>
              <a:rPr lang="en-GB" sz="2000" dirty="0">
                <a:latin typeface="Letter-join Plus 2" panose="02000505000000020003" pitchFamily="2" charset="0"/>
                <a:ea typeface="HELLOIHEART1" panose="02000603000000000000" pitchFamily="2" charset="0"/>
              </a:rPr>
              <a:t>Camp: 15</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 17</a:t>
            </a:r>
            <a:r>
              <a:rPr lang="en-GB" sz="2000" baseline="30000" dirty="0">
                <a:latin typeface="Letter-join Plus 2" panose="02000505000000020003" pitchFamily="2" charset="0"/>
                <a:ea typeface="HELLOIHEART1" panose="02000603000000000000" pitchFamily="2" charset="0"/>
              </a:rPr>
              <a:t>th</a:t>
            </a:r>
            <a:r>
              <a:rPr lang="en-GB" sz="2000" dirty="0">
                <a:latin typeface="Letter-join Plus 2" panose="02000505000000020003" pitchFamily="2" charset="0"/>
                <a:ea typeface="HELLOIHEART1" panose="02000603000000000000" pitchFamily="2" charset="0"/>
              </a:rPr>
              <a:t> April 2026</a:t>
            </a:r>
          </a:p>
          <a:p>
            <a:pPr marL="0" indent="0">
              <a:buNone/>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a:defRPr/>
            </a:pPr>
            <a:endParaRPr lang="en-GB" sz="1600" dirty="0">
              <a:latin typeface="Letter-join Plus 2" panose="02000505000000020003" pitchFamily="2" charset="0"/>
              <a:ea typeface="HELLOIHEART1" panose="02000603000000000000" pitchFamily="2" charset="0"/>
            </a:endParaRPr>
          </a:p>
          <a:p>
            <a:pPr marL="0" indent="0">
              <a:buFont typeface="Arial" panose="020B0604020202020204" pitchFamily="34" charset="0"/>
              <a:buNone/>
              <a:defRPr/>
            </a:pPr>
            <a:endParaRPr lang="en-GB" sz="1400" dirty="0">
              <a:latin typeface="SassoonCRInfant" pitchFamily="2" charset="0"/>
            </a:endParaRPr>
          </a:p>
        </p:txBody>
      </p:sp>
      <p:pic>
        <p:nvPicPr>
          <p:cNvPr id="7" name="Picture 6" descr="A sign with a person reading a book and a satellite&#10;&#10;Description automatically generated">
            <a:extLst>
              <a:ext uri="{FF2B5EF4-FFF2-40B4-BE49-F238E27FC236}">
                <a16:creationId xmlns:a16="http://schemas.microsoft.com/office/drawing/2014/main" id="{DB9D8F80-8144-9FA4-1875-B286FE65B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478" y="72313"/>
            <a:ext cx="692574" cy="936104"/>
          </a:xfrm>
          <a:prstGeom prst="rect">
            <a:avLst/>
          </a:prstGeom>
        </p:spPr>
      </p:pic>
    </p:spTree>
    <p:extLst>
      <p:ext uri="{BB962C8B-B14F-4D97-AF65-F5344CB8AC3E}">
        <p14:creationId xmlns:p14="http://schemas.microsoft.com/office/powerpoint/2010/main" val="135837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Thank you!</a:t>
            </a:r>
          </a:p>
        </p:txBody>
      </p:sp>
      <p:sp>
        <p:nvSpPr>
          <p:cNvPr id="3" name="Content Placeholder 2"/>
          <p:cNvSpPr>
            <a:spLocks noGrp="1"/>
          </p:cNvSpPr>
          <p:nvPr>
            <p:ph idx="1"/>
          </p:nvPr>
        </p:nvSpPr>
        <p:spPr>
          <a:xfrm>
            <a:off x="2339752" y="1063229"/>
            <a:ext cx="6347048" cy="3747863"/>
          </a:xfrm>
        </p:spPr>
        <p:txBody>
          <a:bodyPr>
            <a:normAutofit/>
          </a:bodyPr>
          <a:lstStyle/>
          <a:p>
            <a:pPr>
              <a:defRPr/>
            </a:pPr>
            <a:r>
              <a:rPr lang="en-GB" sz="2800" dirty="0">
                <a:latin typeface="Letter-join Plus 2" panose="02000505000000020003" pitchFamily="2" charset="0"/>
                <a:ea typeface="HELLOIHEART1" panose="02000603000000000000" pitchFamily="2" charset="0"/>
              </a:rPr>
              <a:t>Thank you for coming this evening, it’s lovely to see you all!</a:t>
            </a:r>
          </a:p>
          <a:p>
            <a:pPr>
              <a:defRPr/>
            </a:pPr>
            <a:r>
              <a:rPr lang="en-GB" sz="2800" dirty="0">
                <a:latin typeface="Letter-join Plus 2" panose="02000505000000020003" pitchFamily="2" charset="0"/>
                <a:ea typeface="HELLOIHEART1" panose="02000603000000000000" pitchFamily="2" charset="0"/>
              </a:rPr>
              <a:t>If you wish to attend a further workshop with another teacher, then please head back to the hall where our P7 helpers will escort you around school.</a:t>
            </a:r>
          </a:p>
        </p:txBody>
      </p:sp>
      <p:pic>
        <p:nvPicPr>
          <p:cNvPr id="7" name="Picture 6" descr="A picture containing text, vector graphics&#10;&#10;Description automatically generated">
            <a:extLst>
              <a:ext uri="{FF2B5EF4-FFF2-40B4-BE49-F238E27FC236}">
                <a16:creationId xmlns:a16="http://schemas.microsoft.com/office/drawing/2014/main" id="{9EDFCFB9-6B7A-B375-5451-8A6B39445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3586626"/>
            <a:ext cx="1378496" cy="1378496"/>
          </a:xfrm>
          <a:prstGeom prst="rect">
            <a:avLst/>
          </a:prstGeom>
        </p:spPr>
      </p:pic>
      <p:pic>
        <p:nvPicPr>
          <p:cNvPr id="4" name="Picture 3" descr="A sign with a person holding books&#10;&#10;Description automatically generated">
            <a:extLst>
              <a:ext uri="{FF2B5EF4-FFF2-40B4-BE49-F238E27FC236}">
                <a16:creationId xmlns:a16="http://schemas.microsoft.com/office/drawing/2014/main" id="{160E29DC-0204-1512-3F67-6D8884D7A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71978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40" y="771550"/>
            <a:ext cx="8229600" cy="857250"/>
          </a:xfrm>
        </p:spPr>
        <p:txBody>
          <a:bodyPr/>
          <a:lstStyle/>
          <a:p>
            <a:r>
              <a:rPr lang="en-GB" dirty="0">
                <a:latin typeface="Letter-join Plus 2" panose="02000505000000020003" pitchFamily="2" charset="0"/>
                <a:ea typeface="HELLOIHEART1" panose="02000603000000000000" pitchFamily="2" charset="0"/>
              </a:rPr>
              <a:t>Weekly Timetable</a:t>
            </a:r>
          </a:p>
        </p:txBody>
      </p:sp>
      <p:pic>
        <p:nvPicPr>
          <p:cNvPr id="6" name="Picture 5" descr="A sign with a person holding books&#10;&#10;Description automatically generated">
            <a:extLst>
              <a:ext uri="{FF2B5EF4-FFF2-40B4-BE49-F238E27FC236}">
                <a16:creationId xmlns:a16="http://schemas.microsoft.com/office/drawing/2014/main" id="{278B1630-87E7-10DB-8AFA-BC86850D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768" y="90924"/>
            <a:ext cx="689901" cy="929351"/>
          </a:xfrm>
          <a:prstGeom prst="rect">
            <a:avLst/>
          </a:prstGeom>
        </p:spPr>
      </p:pic>
      <p:pic>
        <p:nvPicPr>
          <p:cNvPr id="5" name="Picture 4" descr="A group of colorful squares&#10;&#10;AI-generated content may be incorrect.">
            <a:extLst>
              <a:ext uri="{FF2B5EF4-FFF2-40B4-BE49-F238E27FC236}">
                <a16:creationId xmlns:a16="http://schemas.microsoft.com/office/drawing/2014/main" id="{0FDB8E08-76DF-ED26-D30C-58240F25B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60" y="1628800"/>
            <a:ext cx="5051058" cy="3219822"/>
          </a:xfrm>
          <a:prstGeom prst="rect">
            <a:avLst/>
          </a:prstGeom>
        </p:spPr>
      </p:pic>
      <p:sp>
        <p:nvSpPr>
          <p:cNvPr id="7" name="Title 1">
            <a:extLst>
              <a:ext uri="{FF2B5EF4-FFF2-40B4-BE49-F238E27FC236}">
                <a16:creationId xmlns:a16="http://schemas.microsoft.com/office/drawing/2014/main" id="{177902D0-7EDE-26D0-F0A6-478BB3A1C86C}"/>
              </a:ext>
            </a:extLst>
          </p:cNvPr>
          <p:cNvSpPr txBox="1">
            <a:spLocks/>
          </p:cNvSpPr>
          <p:nvPr/>
        </p:nvSpPr>
        <p:spPr>
          <a:xfrm>
            <a:off x="5562518" y="2309426"/>
            <a:ext cx="3257954" cy="2191171"/>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latin typeface="Letter-join Plus 2" panose="02000505000000020003" pitchFamily="2" charset="0"/>
                <a:ea typeface="HELLOIHEART1" panose="02000603000000000000" pitchFamily="2" charset="0"/>
              </a:rPr>
              <a:t>All pupils are entitled to learn about all subject areas. Sometimes these are taught on their own and other subjects are incorporated within IDL. All areas of the curriculum will be covered in Primary 7.</a:t>
            </a:r>
          </a:p>
        </p:txBody>
      </p:sp>
    </p:spTree>
    <p:extLst>
      <p:ext uri="{BB962C8B-B14F-4D97-AF65-F5344CB8AC3E}">
        <p14:creationId xmlns:p14="http://schemas.microsoft.com/office/powerpoint/2010/main" val="2681832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4113"/>
            <a:ext cx="6347048" cy="857250"/>
          </a:xfrm>
        </p:spPr>
        <p:txBody>
          <a:bodyPr>
            <a:normAutofit/>
          </a:bodyPr>
          <a:lstStyle/>
          <a:p>
            <a:pPr algn="ctr"/>
            <a:r>
              <a:rPr lang="en-GB" b="1" dirty="0">
                <a:effectLst>
                  <a:outerShdw blurRad="38100" dist="38100" dir="2700000" algn="tl">
                    <a:srgbClr val="000000">
                      <a:alpha val="43137"/>
                    </a:srgbClr>
                  </a:outerShdw>
                </a:effectLst>
                <a:latin typeface="Letter-join Plus 2" panose="02000505000000020003" pitchFamily="2" charset="0"/>
                <a:ea typeface="HELLOIHEART1" panose="02000603000000000000" pitchFamily="2" charset="0"/>
              </a:rPr>
              <a:t>School Uniform</a:t>
            </a:r>
            <a:endParaRPr lang="en-GB" b="1" dirty="0">
              <a:latin typeface="Letter-join Plus 2" panose="02000505000000020003" pitchFamily="2" charset="0"/>
              <a:ea typeface="HELLOIHEART1" panose="02000603000000000000" pitchFamily="2" charset="0"/>
            </a:endParaRPr>
          </a:p>
        </p:txBody>
      </p:sp>
      <p:sp>
        <p:nvSpPr>
          <p:cNvPr id="3" name="Content Placeholder 2"/>
          <p:cNvSpPr>
            <a:spLocks noGrp="1"/>
          </p:cNvSpPr>
          <p:nvPr>
            <p:ph idx="1"/>
          </p:nvPr>
        </p:nvSpPr>
        <p:spPr>
          <a:xfrm>
            <a:off x="1970842" y="679753"/>
            <a:ext cx="6347048" cy="3168352"/>
          </a:xfrm>
        </p:spPr>
        <p:txBody>
          <a:bodyPr>
            <a:noAutofit/>
          </a:bodyPr>
          <a:lstStyle/>
          <a:p>
            <a:r>
              <a:rPr lang="en-GB" sz="1600" dirty="0">
                <a:latin typeface="Letter-join Plus 2" panose="02000505000000020003" pitchFamily="2" charset="0"/>
                <a:ea typeface="HELLOIHEART1" panose="02000603000000000000" pitchFamily="2" charset="0"/>
              </a:rPr>
              <a:t>Grey trousers/skirt/ shorts and white shirt/blouse and red &amp; grey striped school tie (grey/red cardigan optional)</a:t>
            </a:r>
          </a:p>
          <a:p>
            <a:r>
              <a:rPr lang="en-GB" sz="1600" dirty="0">
                <a:latin typeface="Letter-join Plus 2" panose="02000505000000020003" pitchFamily="2" charset="0"/>
                <a:ea typeface="HELLOIHEART1" panose="02000603000000000000" pitchFamily="2" charset="0"/>
              </a:rPr>
              <a:t>Grey trousers/skirt / shorts and  red school polo shirt with school badge and  grey school sweatshirt with school badge</a:t>
            </a:r>
          </a:p>
          <a:p>
            <a:r>
              <a:rPr lang="en-GB" sz="1600" dirty="0">
                <a:latin typeface="Letter-join Plus 2" panose="02000505000000020003" pitchFamily="2" charset="0"/>
                <a:ea typeface="HELLOIHEART1" panose="02000603000000000000" pitchFamily="2" charset="0"/>
              </a:rPr>
              <a:t>Grey  school cardigan</a:t>
            </a:r>
          </a:p>
          <a:p>
            <a:endParaRPr lang="en-GB" sz="1600" dirty="0">
              <a:latin typeface="Letter-join Plus 2" panose="02000505000000020003" pitchFamily="2" charset="0"/>
              <a:ea typeface="HELLOIHEART1" panose="02000603000000000000" pitchFamily="2" charset="0"/>
            </a:endParaRPr>
          </a:p>
          <a:p>
            <a:r>
              <a:rPr lang="en-GB" sz="1600" b="1" dirty="0">
                <a:latin typeface="Letter-join Plus 2" panose="02000505000000020003" pitchFamily="2" charset="0"/>
                <a:ea typeface="HELLOIHEART1" panose="02000603000000000000" pitchFamily="2" charset="0"/>
              </a:rPr>
              <a:t>Summer: </a:t>
            </a:r>
            <a:r>
              <a:rPr lang="en-GB" sz="1600" dirty="0">
                <a:latin typeface="Letter-join Plus 2" panose="02000505000000020003" pitchFamily="2" charset="0"/>
                <a:ea typeface="HELLOIHEART1" panose="02000603000000000000" pitchFamily="2" charset="0"/>
              </a:rPr>
              <a:t> Red and white gingham dress with red or grey cardigan</a:t>
            </a:r>
          </a:p>
          <a:p>
            <a:endParaRPr lang="en-GB" sz="1600" dirty="0">
              <a:latin typeface="Letter-join Plus 2" panose="02000505000000020003" pitchFamily="2" charset="0"/>
              <a:ea typeface="HELLOIHEART1" panose="02000603000000000000" pitchFamily="2" charset="0"/>
            </a:endParaRPr>
          </a:p>
          <a:p>
            <a:r>
              <a:rPr lang="en-GB" sz="1600" b="1" dirty="0">
                <a:latin typeface="Letter-join Plus 2" panose="02000505000000020003" pitchFamily="2" charset="0"/>
                <a:ea typeface="HELLOIHEART1" panose="02000603000000000000" pitchFamily="2" charset="0"/>
              </a:rPr>
              <a:t>P.E. Kit: </a:t>
            </a:r>
            <a:r>
              <a:rPr lang="en-GB" sz="1600" dirty="0">
                <a:latin typeface="Letter-join Plus 2" panose="02000505000000020003" pitchFamily="2" charset="0"/>
                <a:ea typeface="HELLOIHEART1" panose="02000603000000000000" pitchFamily="2" charset="0"/>
              </a:rPr>
              <a:t>As we promote physical activity and outdoor learning, we recommend pupils wearing school logo joggers and jumpers on active days.  Please also provide wellies, jackets, sunscreens etc. where appropriate –we aim to be outside in all weathers so please ensure your child is equipped for the day and changing elements! 	</a:t>
            </a:r>
          </a:p>
          <a:p>
            <a:pPr marL="0" indent="0" algn="ctr">
              <a:buNone/>
            </a:pPr>
            <a:r>
              <a:rPr lang="en-GB" sz="1600" b="1" dirty="0">
                <a:solidFill>
                  <a:srgbClr val="FF0000"/>
                </a:solidFill>
                <a:latin typeface="Letter-join Plus 2" panose="02000505000000020003" pitchFamily="2" charset="0"/>
                <a:ea typeface="HELLOIHEART1" panose="02000603000000000000" pitchFamily="2" charset="0"/>
              </a:rPr>
              <a:t>PLEASE NAME EVERYTHING!</a:t>
            </a:r>
          </a:p>
          <a:p>
            <a:pPr marL="0" indent="0" algn="ctr">
              <a:buNone/>
            </a:pPr>
            <a:r>
              <a:rPr lang="en-GB" sz="1600" b="1" dirty="0">
                <a:latin typeface="Letter-join Plus 2" panose="02000505000000020003" pitchFamily="2" charset="0"/>
              </a:rPr>
              <a:t>*Nearly New/Used Uniform Available from School Uniform ‘Swap Shop’</a:t>
            </a:r>
          </a:p>
          <a:p>
            <a:pPr marL="0" indent="0" algn="ctr">
              <a:buNone/>
            </a:pPr>
            <a:r>
              <a:rPr lang="en-GB" sz="1600" b="1" dirty="0">
                <a:latin typeface="Letter-join Plus 2" panose="02000505000000020003" pitchFamily="2" charset="0"/>
              </a:rPr>
              <a:t>Any clothing donations welcome.</a:t>
            </a:r>
          </a:p>
          <a:p>
            <a:pPr marL="0" indent="0" algn="ctr">
              <a:buNone/>
            </a:pPr>
            <a:endParaRPr lang="en-GB" sz="1600" b="1" dirty="0">
              <a:solidFill>
                <a:srgbClr val="FF0000"/>
              </a:solidFill>
              <a:latin typeface="Letter-join Plus 2" panose="02000505000000020003" pitchFamily="2" charset="0"/>
              <a:ea typeface="HELLOIHEART1" panose="02000603000000000000" pitchFamily="2" charset="0"/>
            </a:endParaRPr>
          </a:p>
        </p:txBody>
      </p:sp>
      <p:pic>
        <p:nvPicPr>
          <p:cNvPr id="5" name="Picture 4" descr="A picture containing text&#10;&#10;Description automatically generated">
            <a:extLst>
              <a:ext uri="{FF2B5EF4-FFF2-40B4-BE49-F238E27FC236}">
                <a16:creationId xmlns:a16="http://schemas.microsoft.com/office/drawing/2014/main" id="{A67D12BF-3733-2B0D-CAD4-C592D0D51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536" y="3723878"/>
            <a:ext cx="975618" cy="975618"/>
          </a:xfrm>
          <a:prstGeom prst="rect">
            <a:avLst/>
          </a:prstGeom>
        </p:spPr>
      </p:pic>
      <p:pic>
        <p:nvPicPr>
          <p:cNvPr id="4" name="Picture 3" descr="A green sign with white text&#10;&#10;Description automatically generated">
            <a:extLst>
              <a:ext uri="{FF2B5EF4-FFF2-40B4-BE49-F238E27FC236}">
                <a16:creationId xmlns:a16="http://schemas.microsoft.com/office/drawing/2014/main" id="{4B887135-81C2-7A1E-6ACD-A9A3950B2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890" y="117495"/>
            <a:ext cx="689902" cy="920658"/>
          </a:xfrm>
          <a:prstGeom prst="rect">
            <a:avLst/>
          </a:prstGeom>
        </p:spPr>
      </p:pic>
    </p:spTree>
    <p:extLst>
      <p:ext uri="{BB962C8B-B14F-4D97-AF65-F5344CB8AC3E}">
        <p14:creationId xmlns:p14="http://schemas.microsoft.com/office/powerpoint/2010/main" val="291953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Letter-join Plus 2" panose="02000505000000020003" pitchFamily="2" charset="0"/>
                <a:ea typeface="HELLOIHEART1" panose="02000603000000000000" pitchFamily="2" charset="0"/>
              </a:rPr>
              <a:t>Lunchtime Reminder</a:t>
            </a:r>
          </a:p>
        </p:txBody>
      </p:sp>
      <p:sp>
        <p:nvSpPr>
          <p:cNvPr id="3" name="Content Placeholder 2"/>
          <p:cNvSpPr>
            <a:spLocks noGrp="1"/>
          </p:cNvSpPr>
          <p:nvPr>
            <p:ph idx="1"/>
          </p:nvPr>
        </p:nvSpPr>
        <p:spPr>
          <a:xfrm>
            <a:off x="2051720" y="1005576"/>
            <a:ext cx="6912768" cy="4446494"/>
          </a:xfrm>
        </p:spPr>
        <p:txBody>
          <a:bodyPr>
            <a:normAutofit/>
          </a:bodyPr>
          <a:lstStyle/>
          <a:p>
            <a:r>
              <a:rPr lang="en-GB" sz="2800" dirty="0">
                <a:latin typeface="Letter-join Plus 2" panose="02000505000000020003" pitchFamily="2" charset="0"/>
                <a:ea typeface="HELLOIHEART1" panose="02000603000000000000" pitchFamily="2" charset="0"/>
              </a:rPr>
              <a:t>School lunches are ordered daily through </a:t>
            </a:r>
            <a:r>
              <a:rPr lang="en-GB" sz="2800" dirty="0" err="1">
                <a:latin typeface="Letter-join Plus 2" panose="02000505000000020003" pitchFamily="2" charset="0"/>
                <a:ea typeface="HELLOIHEART1" panose="02000603000000000000" pitchFamily="2" charset="0"/>
              </a:rPr>
              <a:t>iPay</a:t>
            </a:r>
            <a:r>
              <a:rPr lang="en-GB" sz="2800" dirty="0">
                <a:latin typeface="Letter-join Plus 2" panose="02000505000000020003" pitchFamily="2" charset="0"/>
                <a:ea typeface="HELLOIHEART1" panose="02000603000000000000" pitchFamily="2" charset="0"/>
              </a:rPr>
              <a:t> impact – All P1-5 children are entitled to free school dinners</a:t>
            </a:r>
          </a:p>
          <a:p>
            <a:r>
              <a:rPr lang="en-GB" sz="2800" dirty="0">
                <a:latin typeface="Letter-join Plus 2" panose="02000505000000020003" pitchFamily="2" charset="0"/>
                <a:ea typeface="HELLOIHEART1" panose="02000603000000000000" pitchFamily="2" charset="0"/>
              </a:rPr>
              <a:t>You can look at the lunches at home with your child and </a:t>
            </a:r>
            <a:r>
              <a:rPr lang="en-GB" sz="2800" dirty="0">
                <a:solidFill>
                  <a:srgbClr val="FF0000"/>
                </a:solidFill>
                <a:latin typeface="Letter-join Plus 2" panose="02000505000000020003" pitchFamily="2" charset="0"/>
                <a:ea typeface="HELLOIHEART1" panose="02000603000000000000" pitchFamily="2" charset="0"/>
              </a:rPr>
              <a:t>YOU MUST </a:t>
            </a:r>
            <a:r>
              <a:rPr lang="en-GB" sz="2800" dirty="0">
                <a:latin typeface="Letter-join Plus 2" panose="02000505000000020003" pitchFamily="2" charset="0"/>
                <a:ea typeface="HELLOIHEART1" panose="02000603000000000000" pitchFamily="2" charset="0"/>
              </a:rPr>
              <a:t>pre order your child’s lunch – This applies to all lunches, including a Friday.</a:t>
            </a:r>
          </a:p>
        </p:txBody>
      </p:sp>
      <p:pic>
        <p:nvPicPr>
          <p:cNvPr id="6" name="Picture 5" descr="Logo&#10;&#10;Description automatically generated">
            <a:extLst>
              <a:ext uri="{FF2B5EF4-FFF2-40B4-BE49-F238E27FC236}">
                <a16:creationId xmlns:a16="http://schemas.microsoft.com/office/drawing/2014/main" id="{DFBFC7FD-252A-11F5-8EC9-31EB114E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138" y="3723877"/>
            <a:ext cx="1455349" cy="1455349"/>
          </a:xfrm>
          <a:prstGeom prst="rect">
            <a:avLst/>
          </a:prstGeom>
        </p:spPr>
      </p:pic>
      <p:pic>
        <p:nvPicPr>
          <p:cNvPr id="7" name="Picture 6" descr="A pink sign with a person and a check mark&#10;&#10;Description automatically generated">
            <a:extLst>
              <a:ext uri="{FF2B5EF4-FFF2-40B4-BE49-F238E27FC236}">
                <a16:creationId xmlns:a16="http://schemas.microsoft.com/office/drawing/2014/main" id="{C50C9162-EDBD-7234-6B20-0108264FE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430" y="76223"/>
            <a:ext cx="689902" cy="929353"/>
          </a:xfrm>
          <a:prstGeom prst="rect">
            <a:avLst/>
          </a:prstGeom>
        </p:spPr>
      </p:pic>
    </p:spTree>
    <p:extLst>
      <p:ext uri="{BB962C8B-B14F-4D97-AF65-F5344CB8AC3E}">
        <p14:creationId xmlns:p14="http://schemas.microsoft.com/office/powerpoint/2010/main" val="2010693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7494"/>
            <a:ext cx="6476256" cy="630070"/>
          </a:xfrm>
        </p:spPr>
        <p:txBody>
          <a:bodyPr>
            <a:normAutofit fontScale="90000"/>
          </a:bodyPr>
          <a:lstStyle/>
          <a:p>
            <a:r>
              <a:rPr lang="en-GB" b="1" dirty="0">
                <a:latin typeface="Letter-join Plus 2" panose="02000505000000020003" pitchFamily="2" charset="0"/>
                <a:ea typeface="HELLOIHEART1" panose="02000603000000000000" pitchFamily="2" charset="0"/>
              </a:rPr>
              <a:t>Important Documents</a:t>
            </a:r>
          </a:p>
        </p:txBody>
      </p:sp>
      <p:sp>
        <p:nvSpPr>
          <p:cNvPr id="3" name="Content Placeholder 2"/>
          <p:cNvSpPr>
            <a:spLocks noGrp="1"/>
          </p:cNvSpPr>
          <p:nvPr>
            <p:ph idx="1"/>
          </p:nvPr>
        </p:nvSpPr>
        <p:spPr>
          <a:xfrm>
            <a:off x="2049488" y="1275606"/>
            <a:ext cx="6768752" cy="2592288"/>
          </a:xfrm>
        </p:spPr>
        <p:txBody>
          <a:bodyPr>
            <a:normAutofit fontScale="62500" lnSpcReduction="20000"/>
          </a:bodyPr>
          <a:lstStyle/>
          <a:p>
            <a:r>
              <a:rPr lang="en-GB" sz="2000" dirty="0">
                <a:solidFill>
                  <a:srgbClr val="FF0000"/>
                </a:solidFill>
                <a:latin typeface="Letter-join Plus 2" panose="02000505000000020003" pitchFamily="2" charset="0"/>
                <a:ea typeface="HELLOIHEART1" panose="02000603000000000000" pitchFamily="2" charset="0"/>
              </a:rPr>
              <a:t>Please return the photo permission forms and EE2 forms as soon as possible if you haven’t already done so. We cannot share any photos to the school website until these are returned. </a:t>
            </a:r>
          </a:p>
          <a:p>
            <a:r>
              <a:rPr lang="en-GB" sz="2000" dirty="0">
                <a:solidFill>
                  <a:srgbClr val="FF0000"/>
                </a:solidFill>
                <a:latin typeface="Letter-join Plus 2" panose="02000505000000020003" pitchFamily="2" charset="0"/>
                <a:ea typeface="HELLOIHEART1" panose="02000603000000000000" pitchFamily="2" charset="0"/>
              </a:rPr>
              <a:t>Please ensure that all medical forms are filled in fully and handed back promptly with any appropriate medication.</a:t>
            </a:r>
          </a:p>
          <a:p>
            <a:r>
              <a:rPr lang="en-GB" sz="2000" dirty="0">
                <a:solidFill>
                  <a:srgbClr val="FF0000"/>
                </a:solidFill>
                <a:latin typeface="Letter-join Plus 2" panose="02000505000000020003" pitchFamily="2" charset="0"/>
                <a:ea typeface="HELLOIHEART1" panose="02000603000000000000" pitchFamily="2" charset="0"/>
              </a:rPr>
              <a:t>We cannot issue medication to children unless the relevant form is completed and boxed/prescription information is shared.</a:t>
            </a:r>
          </a:p>
          <a:p>
            <a:r>
              <a:rPr lang="en-GB" sz="2000" dirty="0">
                <a:solidFill>
                  <a:srgbClr val="FF0000"/>
                </a:solidFill>
                <a:latin typeface="Letter-join Plus 2" panose="02000505000000020003" pitchFamily="2" charset="0"/>
                <a:ea typeface="HELLOIHEART1" panose="02000603000000000000" pitchFamily="2" charset="0"/>
              </a:rPr>
              <a:t>Please update the school office if there are any healthcare changes during the year.</a:t>
            </a:r>
            <a:endParaRPr lang="en-GB" sz="2400" dirty="0">
              <a:solidFill>
                <a:srgbClr val="FF0000"/>
              </a:solidFill>
              <a:latin typeface="Letter-join Plus 2" panose="02000505000000020003" pitchFamily="2" charset="0"/>
              <a:ea typeface="HELLOIHEART1" panose="02000603000000000000" pitchFamily="2" charset="0"/>
            </a:endParaRPr>
          </a:p>
          <a:p>
            <a:endParaRPr lang="en-GB" dirty="0"/>
          </a:p>
          <a:p>
            <a:endParaRPr lang="en-GB" dirty="0"/>
          </a:p>
          <a:p>
            <a:r>
              <a:rPr lang="en-GB" dirty="0">
                <a:latin typeface="Letter-join Plus 2" panose="02000505000000020003" pitchFamily="2" charset="0"/>
                <a:ea typeface="KAHighway Med" panose="02000603000000000000" pitchFamily="2" charset="0"/>
              </a:rPr>
              <a:t>This is only relevant to you if you are changing any forms (medical / photos). This can be done via the office. </a:t>
            </a:r>
          </a:p>
        </p:txBody>
      </p:sp>
      <p:pic>
        <p:nvPicPr>
          <p:cNvPr id="4" name="Picture 3" descr="A sign with a person holding books&#10;&#10;Description automatically generated">
            <a:extLst>
              <a:ext uri="{FF2B5EF4-FFF2-40B4-BE49-F238E27FC236}">
                <a16:creationId xmlns:a16="http://schemas.microsoft.com/office/drawing/2014/main" id="{406428C2-5747-E875-1DC4-6B32F9D74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143377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345" y="380655"/>
            <a:ext cx="6476256" cy="630070"/>
          </a:xfrm>
        </p:spPr>
        <p:txBody>
          <a:bodyPr>
            <a:noAutofit/>
          </a:bodyPr>
          <a:lstStyle/>
          <a:p>
            <a:r>
              <a:rPr lang="en-GB" sz="3200" b="1" dirty="0">
                <a:latin typeface="Letter-join Plus 2" panose="02000505000000020003" pitchFamily="2" charset="0"/>
                <a:ea typeface="HELLOIHEART1" panose="02000603000000000000" pitchFamily="2" charset="0"/>
              </a:rPr>
              <a:t>Interdisciplinary Learning (IDL)</a:t>
            </a:r>
          </a:p>
        </p:txBody>
      </p:sp>
      <p:sp>
        <p:nvSpPr>
          <p:cNvPr id="3" name="Content Placeholder 2"/>
          <p:cNvSpPr>
            <a:spLocks noGrp="1"/>
          </p:cNvSpPr>
          <p:nvPr>
            <p:ph idx="1"/>
          </p:nvPr>
        </p:nvSpPr>
        <p:spPr>
          <a:xfrm>
            <a:off x="2262998" y="1117278"/>
            <a:ext cx="6768752" cy="4176464"/>
          </a:xfrm>
        </p:spPr>
        <p:txBody>
          <a:bodyPr>
            <a:normAutofit fontScale="92500" lnSpcReduction="10000"/>
          </a:bodyPr>
          <a:lstStyle/>
          <a:p>
            <a:r>
              <a:rPr lang="en-GB" sz="2400" dirty="0">
                <a:latin typeface="Letter-join Plus 2" panose="02000505000000020003" pitchFamily="2" charset="0"/>
                <a:ea typeface="HELLOIHEART1" panose="02000603000000000000" pitchFamily="2" charset="0"/>
              </a:rPr>
              <a:t>Across our school we use consultative planning methods which means that our “topic” based learning comes from our pupils.</a:t>
            </a:r>
          </a:p>
          <a:p>
            <a:r>
              <a:rPr lang="en-GB" sz="2400" dirty="0">
                <a:latin typeface="Letter-join Plus 2" panose="02000505000000020003" pitchFamily="2" charset="0"/>
                <a:ea typeface="HELLOIHEART1" panose="02000603000000000000" pitchFamily="2" charset="0"/>
              </a:rPr>
              <a:t>The focus and content of this learning is determined by questions, investigations and interests from our children – they help to design what they would like to learn.</a:t>
            </a:r>
          </a:p>
          <a:p>
            <a:r>
              <a:rPr lang="en-GB" sz="2400" dirty="0">
                <a:latin typeface="Letter-join Plus 2" panose="02000505000000020003" pitchFamily="2" charset="0"/>
                <a:ea typeface="HELLOIHEART1" panose="02000603000000000000" pitchFamily="2" charset="0"/>
              </a:rPr>
              <a:t>The teacher then crafts and builds activities to support and develop this learning, alongside curriculum experiences, outcomes and planned assessments using our national Curriculum For Excellence benchmarks.</a:t>
            </a:r>
          </a:p>
          <a:p>
            <a:r>
              <a:rPr lang="en-GB" sz="2400" dirty="0">
                <a:latin typeface="Letter-join Plus 2" panose="02000505000000020003" pitchFamily="2" charset="0"/>
                <a:ea typeface="HELLOIHEART1" panose="02000603000000000000" pitchFamily="2" charset="0"/>
              </a:rPr>
              <a:t>This term, our learning context will begin with “Holes” by Louise Sachar and then “Titanic / Sub Sea”. </a:t>
            </a:r>
            <a:endParaRPr lang="en-GB" sz="2800" dirty="0">
              <a:latin typeface="Letter-join Plus 2" panose="02000505000000020003" pitchFamily="2" charset="0"/>
              <a:ea typeface="HELLOIHEART1" panose="02000603000000000000" pitchFamily="2" charset="0"/>
            </a:endParaRPr>
          </a:p>
          <a:p>
            <a:endParaRPr lang="en-GB" dirty="0"/>
          </a:p>
        </p:txBody>
      </p:sp>
      <p:pic>
        <p:nvPicPr>
          <p:cNvPr id="6" name="Picture 5" descr="A sign with a person holding books&#10;&#10;Description automatically generated">
            <a:extLst>
              <a:ext uri="{FF2B5EF4-FFF2-40B4-BE49-F238E27FC236}">
                <a16:creationId xmlns:a16="http://schemas.microsoft.com/office/drawing/2014/main" id="{51249AD2-BB12-447B-06D5-6E23BE7F8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pic>
        <p:nvPicPr>
          <p:cNvPr id="4" name="Picture 3">
            <a:extLst>
              <a:ext uri="{FF2B5EF4-FFF2-40B4-BE49-F238E27FC236}">
                <a16:creationId xmlns:a16="http://schemas.microsoft.com/office/drawing/2014/main" id="{7A7B7750-F397-04C3-63AA-DF7AE93D1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24000"/>
            <a:ext cx="819500" cy="819500"/>
          </a:xfrm>
          <a:prstGeom prst="rect">
            <a:avLst/>
          </a:prstGeom>
        </p:spPr>
      </p:pic>
      <p:pic>
        <p:nvPicPr>
          <p:cNvPr id="5" name="Picture 4">
            <a:extLst>
              <a:ext uri="{FF2B5EF4-FFF2-40B4-BE49-F238E27FC236}">
                <a16:creationId xmlns:a16="http://schemas.microsoft.com/office/drawing/2014/main" id="{C6B82265-F4ED-AA1C-C856-42EF6FA17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35" y="3733644"/>
            <a:ext cx="819500" cy="819500"/>
          </a:xfrm>
          <a:prstGeom prst="rect">
            <a:avLst/>
          </a:prstGeom>
        </p:spPr>
      </p:pic>
      <p:pic>
        <p:nvPicPr>
          <p:cNvPr id="7" name="Picture 6">
            <a:extLst>
              <a:ext uri="{FF2B5EF4-FFF2-40B4-BE49-F238E27FC236}">
                <a16:creationId xmlns:a16="http://schemas.microsoft.com/office/drawing/2014/main" id="{F2B4B687-7643-98CA-8EEA-2FEBF34101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 y="3743497"/>
            <a:ext cx="816419" cy="819500"/>
          </a:xfrm>
          <a:prstGeom prst="rect">
            <a:avLst/>
          </a:prstGeom>
        </p:spPr>
      </p:pic>
      <p:pic>
        <p:nvPicPr>
          <p:cNvPr id="8" name="Picture 7">
            <a:extLst>
              <a:ext uri="{FF2B5EF4-FFF2-40B4-BE49-F238E27FC236}">
                <a16:creationId xmlns:a16="http://schemas.microsoft.com/office/drawing/2014/main" id="{F5B8567C-E89E-3BE3-153A-A11B548229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63" y="4314147"/>
            <a:ext cx="819500" cy="819500"/>
          </a:xfrm>
          <a:prstGeom prst="rect">
            <a:avLst/>
          </a:prstGeom>
        </p:spPr>
      </p:pic>
    </p:spTree>
    <p:extLst>
      <p:ext uri="{BB962C8B-B14F-4D97-AF65-F5344CB8AC3E}">
        <p14:creationId xmlns:p14="http://schemas.microsoft.com/office/powerpoint/2010/main" val="404588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05979"/>
            <a:ext cx="7092280" cy="857250"/>
          </a:xfrm>
        </p:spPr>
        <p:txBody>
          <a:bodyPr>
            <a:normAutofit/>
          </a:bodyPr>
          <a:lstStyle/>
          <a:p>
            <a:r>
              <a:rPr lang="en-GB" b="1" dirty="0">
                <a:latin typeface="Letter-join Plus 2" panose="02000505000000020003" pitchFamily="2" charset="0"/>
                <a:ea typeface="HELLOIHEART1" panose="02000603000000000000" pitchFamily="2" charset="0"/>
              </a:rPr>
              <a:t>Literacy – Reading</a:t>
            </a:r>
          </a:p>
        </p:txBody>
      </p:sp>
      <p:sp>
        <p:nvSpPr>
          <p:cNvPr id="3" name="Content Placeholder 2"/>
          <p:cNvSpPr>
            <a:spLocks noGrp="1"/>
          </p:cNvSpPr>
          <p:nvPr>
            <p:ph idx="1"/>
          </p:nvPr>
        </p:nvSpPr>
        <p:spPr/>
        <p:txBody>
          <a:bodyPr>
            <a:normAutofit/>
          </a:bodyPr>
          <a:lstStyle/>
          <a:p>
            <a:pPr marL="457200" lvl="1" indent="0">
              <a:lnSpc>
                <a:spcPct val="90000"/>
              </a:lnSpc>
              <a:buNone/>
            </a:pPr>
            <a:endParaRPr lang="en-GB" altLang="en-US" sz="2000" dirty="0">
              <a:latin typeface="KG Primary Italics" pitchFamily="2" charset="0"/>
            </a:endParaRPr>
          </a:p>
          <a:p>
            <a:endParaRPr lang="en-GB" dirty="0"/>
          </a:p>
        </p:txBody>
      </p:sp>
      <p:sp>
        <p:nvSpPr>
          <p:cNvPr id="5" name="Content Placeholder 2"/>
          <p:cNvSpPr txBox="1">
            <a:spLocks/>
          </p:cNvSpPr>
          <p:nvPr/>
        </p:nvSpPr>
        <p:spPr>
          <a:xfrm>
            <a:off x="2339752" y="1278467"/>
            <a:ext cx="6347048"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GB" altLang="en-US" sz="2800" dirty="0">
                <a:latin typeface="Letter-join Plus 2" panose="02000505000000020003" pitchFamily="2" charset="0"/>
                <a:ea typeface="HELLOIHEART1" panose="02000603000000000000" pitchFamily="2" charset="0"/>
              </a:rPr>
              <a:t>We will be focussing on key reading skills and developing our independence to introduce these skills in literature circles.</a:t>
            </a:r>
          </a:p>
          <a:p>
            <a:pPr>
              <a:lnSpc>
                <a:spcPct val="90000"/>
              </a:lnSpc>
            </a:pPr>
            <a:endParaRPr lang="en-GB" altLang="en-US" sz="2800" dirty="0">
              <a:latin typeface="Letter-join Plus 2" panose="02000505000000020003" pitchFamily="2" charset="0"/>
              <a:ea typeface="HELLOIHEART1" panose="02000603000000000000" pitchFamily="2" charset="0"/>
            </a:endParaRPr>
          </a:p>
          <a:p>
            <a:pPr>
              <a:lnSpc>
                <a:spcPct val="90000"/>
              </a:lnSpc>
            </a:pPr>
            <a:r>
              <a:rPr lang="en-GB" altLang="en-US" sz="2800" dirty="0">
                <a:latin typeface="Letter-join Plus 2" panose="02000505000000020003" pitchFamily="2" charset="0"/>
                <a:ea typeface="HELLOIHEART1" panose="02000603000000000000" pitchFamily="2" charset="0"/>
              </a:rPr>
              <a:t>Each child will have </a:t>
            </a:r>
            <a:r>
              <a:rPr lang="en-GB" altLang="en-US" sz="2800">
                <a:latin typeface="Letter-join Plus 2" panose="02000505000000020003" pitchFamily="2" charset="0"/>
                <a:ea typeface="HELLOIHEART1" panose="02000603000000000000" pitchFamily="2" charset="0"/>
              </a:rPr>
              <a:t>a reading </a:t>
            </a:r>
            <a:r>
              <a:rPr lang="en-GB" altLang="en-US" sz="2800" dirty="0">
                <a:latin typeface="Letter-join Plus 2" panose="02000505000000020003" pitchFamily="2" charset="0"/>
                <a:ea typeface="HELLOIHEART1" panose="02000603000000000000" pitchFamily="2" charset="0"/>
              </a:rPr>
              <a:t>book and homework will be set each week. This may be specific pages, or tasks.</a:t>
            </a:r>
          </a:p>
          <a:p>
            <a:pPr marL="1028700" lvl="1" indent="-571500">
              <a:lnSpc>
                <a:spcPct val="90000"/>
              </a:lnSpc>
              <a:buFont typeface="Arial" panose="020B0604020202020204" pitchFamily="34" charset="0"/>
              <a:buChar char="•"/>
            </a:pPr>
            <a:endParaRPr lang="en-GB" altLang="en-US" sz="2000" dirty="0">
              <a:latin typeface="KG Primary Italics" pitchFamily="2" charset="0"/>
            </a:endParaRPr>
          </a:p>
          <a:p>
            <a:endParaRPr lang="en-GB" dirty="0"/>
          </a:p>
        </p:txBody>
      </p:sp>
      <p:pic>
        <p:nvPicPr>
          <p:cNvPr id="6" name="Picture 5" descr="A child sitting on a stack of books&#10;&#10;Description automatically generated with low confidence">
            <a:extLst>
              <a:ext uri="{FF2B5EF4-FFF2-40B4-BE49-F238E27FC236}">
                <a16:creationId xmlns:a16="http://schemas.microsoft.com/office/drawing/2014/main" id="{0911C3D4-F0B9-5FCD-3E7E-C273B8230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471" y="3659054"/>
            <a:ext cx="1278467" cy="1278467"/>
          </a:xfrm>
          <a:prstGeom prst="rect">
            <a:avLst/>
          </a:prstGeom>
        </p:spPr>
      </p:pic>
      <p:pic>
        <p:nvPicPr>
          <p:cNvPr id="4" name="Picture 3" descr="A sign with a person holding books&#10;&#10;Description automatically generated">
            <a:extLst>
              <a:ext uri="{FF2B5EF4-FFF2-40B4-BE49-F238E27FC236}">
                <a16:creationId xmlns:a16="http://schemas.microsoft.com/office/drawing/2014/main" id="{69A124C7-8A27-74E8-921B-2F05A35F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49" y="96097"/>
            <a:ext cx="689901" cy="929351"/>
          </a:xfrm>
          <a:prstGeom prst="rect">
            <a:avLst/>
          </a:prstGeom>
        </p:spPr>
      </p:pic>
    </p:spTree>
    <p:extLst>
      <p:ext uri="{BB962C8B-B14F-4D97-AF65-F5344CB8AC3E}">
        <p14:creationId xmlns:p14="http://schemas.microsoft.com/office/powerpoint/2010/main" val="230588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4969B80FE6A4B8156AACE8CE1EE66" ma:contentTypeVersion="18" ma:contentTypeDescription="Create a new document." ma:contentTypeScope="" ma:versionID="9fda1c9546fe09b19a01f4d743b6d781">
  <xsd:schema xmlns:xsd="http://www.w3.org/2001/XMLSchema" xmlns:xs="http://www.w3.org/2001/XMLSchema" xmlns:p="http://schemas.microsoft.com/office/2006/metadata/properties" xmlns:ns2="35f165bb-3042-4123-8d2a-cb2edb443c77" xmlns:ns3="893221e6-0abb-43e0-a8f0-3c886a764b2a" targetNamespace="http://schemas.microsoft.com/office/2006/metadata/properties" ma:root="true" ma:fieldsID="0caf1f24d6a6083046abd9831e3557e1" ns2:_="" ns3:_="">
    <xsd:import namespace="35f165bb-3042-4123-8d2a-cb2edb443c77"/>
    <xsd:import namespace="893221e6-0abb-43e0-a8f0-3c886a764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165bb-3042-4123-8d2a-cb2edb443c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3221e6-0abb-43e0-a8f0-3c886a764b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8677b2-5cae-454b-a2bd-2ccad6495114}" ma:internalName="TaxCatchAll" ma:showField="CatchAllData" ma:web="893221e6-0abb-43e0-a8f0-3c886a764b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f165bb-3042-4123-8d2a-cb2edb443c77">
      <Terms xmlns="http://schemas.microsoft.com/office/infopath/2007/PartnerControls"/>
    </lcf76f155ced4ddcb4097134ff3c332f>
    <TaxCatchAll xmlns="893221e6-0abb-43e0-a8f0-3c886a764b2a" xsi:nil="true"/>
  </documentManagement>
</p:properties>
</file>

<file path=customXml/itemProps1.xml><?xml version="1.0" encoding="utf-8"?>
<ds:datastoreItem xmlns:ds="http://schemas.openxmlformats.org/officeDocument/2006/customXml" ds:itemID="{3DE760D4-0C25-4829-BE32-DC46E981B47C}"/>
</file>

<file path=customXml/itemProps2.xml><?xml version="1.0" encoding="utf-8"?>
<ds:datastoreItem xmlns:ds="http://schemas.openxmlformats.org/officeDocument/2006/customXml" ds:itemID="{9D9D640B-EB81-4402-8E57-6E660B8D2C0D}"/>
</file>

<file path=customXml/itemProps3.xml><?xml version="1.0" encoding="utf-8"?>
<ds:datastoreItem xmlns:ds="http://schemas.openxmlformats.org/officeDocument/2006/customXml" ds:itemID="{1B2DD378-2571-473E-BC0F-1B782593F00E}"/>
</file>

<file path=docProps/app.xml><?xml version="1.0" encoding="utf-8"?>
<Properties xmlns="http://schemas.openxmlformats.org/officeDocument/2006/extended-properties" xmlns:vt="http://schemas.openxmlformats.org/officeDocument/2006/docPropsVTypes">
  <Template>80</Template>
  <TotalTime>2348</TotalTime>
  <Words>1318</Words>
  <Application>Microsoft Macintosh PowerPoint</Application>
  <PresentationFormat>On-screen Show (16:9)</PresentationFormat>
  <Paragraphs>175</Paragraphs>
  <Slides>31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HELLOIHEART1</vt:lpstr>
      <vt:lpstr>KG Primary Italics</vt:lpstr>
      <vt:lpstr>Letter-join Plus 2</vt:lpstr>
      <vt:lpstr>SassoonCRInfant</vt:lpstr>
      <vt:lpstr>80</vt:lpstr>
      <vt:lpstr>Mid Calder Primary School</vt:lpstr>
      <vt:lpstr>PowerPoint Presentation</vt:lpstr>
      <vt:lpstr>Structure of the School Day</vt:lpstr>
      <vt:lpstr>Weekly Timetable</vt:lpstr>
      <vt:lpstr>School Uniform</vt:lpstr>
      <vt:lpstr>Lunchtime Reminder</vt:lpstr>
      <vt:lpstr>Important Documents</vt:lpstr>
      <vt:lpstr>Interdisciplinary Learning (IDL)</vt:lpstr>
      <vt:lpstr>Literacy – Reading</vt:lpstr>
      <vt:lpstr>Literacy – Writing</vt:lpstr>
      <vt:lpstr>Literacy – Listening &amp; Speaking</vt:lpstr>
      <vt:lpstr>Literacy – Listening and Talking</vt:lpstr>
      <vt:lpstr>Literacy – Spelling</vt:lpstr>
      <vt:lpstr>Numeracy and Maths</vt:lpstr>
      <vt:lpstr>Health and Wellbeing</vt:lpstr>
      <vt:lpstr>Health and Wellbeing</vt:lpstr>
      <vt:lpstr>House Captains and Leadership Roles</vt:lpstr>
      <vt:lpstr>Skills </vt:lpstr>
      <vt:lpstr>Pupil Voice</vt:lpstr>
      <vt:lpstr>Homework</vt:lpstr>
      <vt:lpstr>PowerPoint Presentation</vt:lpstr>
      <vt:lpstr>PowerPoint Presentation</vt:lpstr>
      <vt:lpstr>PowerPoint Presentation</vt:lpstr>
      <vt:lpstr>PowerPoint Presentation</vt:lpstr>
      <vt:lpstr>PowerPoint Presentation</vt:lpstr>
      <vt:lpstr>PowerPoint Presentation</vt:lpstr>
      <vt:lpstr>Digital Learning</vt:lpstr>
      <vt:lpstr>Digital Learning</vt:lpstr>
      <vt:lpstr> </vt:lpstr>
      <vt:lpstr>P7 Important Dates</vt:lpstr>
      <vt:lpstr>Thank you!</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Calder Primary School</dc:title>
  <dc:creator>Sarah Burton</dc:creator>
  <cp:lastModifiedBy>Miss Hawes</cp:lastModifiedBy>
  <cp:revision>227</cp:revision>
  <dcterms:created xsi:type="dcterms:W3CDTF">2017-06-06T08:10:45Z</dcterms:created>
  <dcterms:modified xsi:type="dcterms:W3CDTF">2025-09-03T09:56:31Z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0x0101003214969B80FE6A4B8156AACE8CE1EE66</vt:lpwstr>
  </property>
</Properties>
</file>