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2" r:id="rId4"/>
    <p:sldId id="300" r:id="rId5"/>
    <p:sldId id="285" r:id="rId6"/>
    <p:sldId id="267" r:id="rId7"/>
    <p:sldId id="310" r:id="rId8"/>
    <p:sldId id="298" r:id="rId9"/>
    <p:sldId id="296" r:id="rId10"/>
    <p:sldId id="302" r:id="rId11"/>
    <p:sldId id="320" r:id="rId12"/>
    <p:sldId id="314" r:id="rId13"/>
    <p:sldId id="329" r:id="rId14"/>
    <p:sldId id="330" r:id="rId15"/>
    <p:sldId id="295" r:id="rId16"/>
    <p:sldId id="315" r:id="rId17"/>
    <p:sldId id="316" r:id="rId18"/>
    <p:sldId id="311" r:id="rId19"/>
    <p:sldId id="317" r:id="rId20"/>
    <p:sldId id="328" r:id="rId21"/>
    <p:sldId id="334" r:id="rId22"/>
    <p:sldId id="309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5" autoAdjust="0"/>
    <p:restoredTop sz="94660"/>
  </p:normalViewPr>
  <p:slideViewPr>
    <p:cSldViewPr>
      <p:cViewPr varScale="1">
        <p:scale>
          <a:sx n="84" d="100"/>
          <a:sy n="84" d="100"/>
        </p:scale>
        <p:origin x="97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C0CA9-A907-4B52-9ECD-FE738F9A829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E02C-4B50-4152-80C9-F44D3BF3D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5EC0-DC2C-49D4-9343-B24DD3C1F75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5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5EC0-DC2C-49D4-9343-B24DD3C1F75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66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5EC0-DC2C-49D4-9343-B24DD3C1F75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66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5EC0-DC2C-49D4-9343-B24DD3C1F75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42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5EC0-DC2C-49D4-9343-B24DD3C1F75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2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5EC0-DC2C-49D4-9343-B24DD3C1F75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6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5EC0-DC2C-49D4-9343-B24DD3C1F75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6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5EC0-DC2C-49D4-9343-B24DD3C1F75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6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15566"/>
            <a:ext cx="7772400" cy="75790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57449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BD7F-8175-45A1-9D78-819339C53B8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F8F-4AC9-42BF-9D71-5F1F07E0D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9752" y="205979"/>
            <a:ext cx="634704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9752" y="1200151"/>
            <a:ext cx="6347048" cy="3394472"/>
          </a:xfr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BD7F-8175-45A1-9D78-819339C53B8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F8F-4AC9-42BF-9D71-5F1F07E0D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55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79663"/>
            <a:ext cx="8229600" cy="28149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BD7F-8175-45A1-9D78-819339C53B8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F8F-4AC9-42BF-9D71-5F1F07E0D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2BD7F-8175-45A1-9D78-819339C53B8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AEF8F-4AC9-42BF-9D71-5F1F07E0D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shp.sco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16" y="0"/>
            <a:ext cx="7772400" cy="75790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KG Blank Space Sketch" panose="02000000000000000000" pitchFamily="2" charset="77"/>
              </a:rPr>
              <a:t>Mid Calder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843558"/>
            <a:ext cx="8064896" cy="309634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HELLOBEMYPENPAL" panose="02000603000000000000" pitchFamily="2" charset="0"/>
                <a:ea typeface="HELLOBEMYPENPAL" panose="02000603000000000000" pitchFamily="2" charset="0"/>
              </a:rPr>
              <a:t>Primary 4 Meet the Teacher</a:t>
            </a:r>
          </a:p>
          <a:p>
            <a:r>
              <a:rPr lang="en-US" sz="2800" b="1" dirty="0">
                <a:solidFill>
                  <a:srgbClr val="FF0000"/>
                </a:solidFill>
                <a:latin typeface="HELLOBEMYPENPAL" panose="02000603000000000000" pitchFamily="2" charset="0"/>
                <a:ea typeface="HELLOBEMYPENPAL" panose="02000603000000000000" pitchFamily="2" charset="0"/>
              </a:rPr>
              <a:t>Miss Sherlow and </a:t>
            </a:r>
            <a:r>
              <a:rPr lang="en-US" sz="2800" b="1" dirty="0" err="1">
                <a:solidFill>
                  <a:srgbClr val="FF0000"/>
                </a:solidFill>
                <a:latin typeface="HELLOBEMYPENPAL" panose="02000603000000000000" pitchFamily="2" charset="0"/>
                <a:ea typeface="HELLOBEMYPENPAL" panose="02000603000000000000" pitchFamily="2" charset="0"/>
              </a:rPr>
              <a:t>Mrs</a:t>
            </a:r>
            <a:r>
              <a:rPr lang="en-US" sz="2800" b="1" dirty="0">
                <a:solidFill>
                  <a:srgbClr val="FF0000"/>
                </a:solidFill>
                <a:latin typeface="HELLOBEMYPENPAL" panose="02000603000000000000" pitchFamily="2" charset="0"/>
                <a:ea typeface="HELLOBEMYPENPAL" panose="02000603000000000000" pitchFamily="2" charset="0"/>
              </a:rPr>
              <a:t> Walker</a:t>
            </a:r>
          </a:p>
          <a:p>
            <a:r>
              <a:rPr lang="en-US" sz="2800" b="1" dirty="0">
                <a:latin typeface="HELLOBEMYPENPAL" panose="02000603000000000000" pitchFamily="2" charset="0"/>
                <a:ea typeface="HELLOBEMYPENPAL" panose="02000603000000000000" pitchFamily="2" charset="0"/>
              </a:rPr>
              <a:t>Tuesday 26</a:t>
            </a:r>
            <a:r>
              <a:rPr lang="en-US" sz="2800" b="1" baseline="30000" dirty="0">
                <a:latin typeface="HELLOBEMYPENPAL" panose="02000603000000000000" pitchFamily="2" charset="0"/>
                <a:ea typeface="HELLOBEMYPENPAL" panose="02000603000000000000" pitchFamily="2" charset="0"/>
              </a:rPr>
              <a:t>th</a:t>
            </a:r>
            <a:r>
              <a:rPr lang="en-US" sz="2800" b="1" dirty="0">
                <a:latin typeface="HELLOBEMYPENPAL" panose="02000603000000000000" pitchFamily="2" charset="0"/>
                <a:ea typeface="HELLOBEMYPENPAL" panose="02000603000000000000" pitchFamily="2" charset="0"/>
              </a:rPr>
              <a:t> August 2025</a:t>
            </a:r>
          </a:p>
        </p:txBody>
      </p:sp>
      <p:pic>
        <p:nvPicPr>
          <p:cNvPr id="4" name="Picture 3" descr="https://blogs.glowscotland.org.uk/wl/MidCalderPrimary/files/2012/10/badge-small-copy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16416" y="123478"/>
            <a:ext cx="58420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42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05979"/>
            <a:ext cx="7092280" cy="85725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KG Blank Space Sketch" panose="02000000000000000000" pitchFamily="2" charset="77"/>
              </a:rPr>
              <a:t>Literacy – Spelling/Phonics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>
                <a:latin typeface="Letter-join Break 3" panose="02000505000000020003" pitchFamily="2" charset="0"/>
              </a:rPr>
              <a:t>We will continue to follow a spelling progression, using our whole school Phonics International programme, where differentiated activities will be planned with new spelling words and sounds issued each week.</a:t>
            </a:r>
          </a:p>
          <a:p>
            <a:pPr>
              <a:lnSpc>
                <a:spcPct val="90000"/>
              </a:lnSpc>
            </a:pPr>
            <a:endParaRPr lang="en-GB" altLang="en-US" sz="2600" dirty="0"/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2000" dirty="0">
              <a:latin typeface="KG Primary Italics" pitchFamily="2" charset="0"/>
            </a:endParaRP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2152" y="1352551"/>
            <a:ext cx="634704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05979"/>
            <a:ext cx="7092280" cy="857250"/>
          </a:xfrm>
        </p:spPr>
        <p:txBody>
          <a:bodyPr>
            <a:normAutofit/>
          </a:bodyPr>
          <a:lstStyle/>
          <a:p>
            <a:r>
              <a:rPr lang="en-GB" b="1" dirty="0">
                <a:latin typeface="KG Blank Space Sketch" panose="02000000000000000000" pitchFamily="2" charset="77"/>
                <a:ea typeface="HELLOIHEART1" panose="02000603000000000000" pitchFamily="2" charset="0"/>
              </a:rPr>
              <a:t>Literacy –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GB" altLang="en-US" sz="2000" dirty="0">
              <a:latin typeface="KG Primary Italics" pitchFamily="2" charset="0"/>
            </a:endParaRP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2" y="1131590"/>
            <a:ext cx="662473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etter-join Plus 2" panose="02000505000000020003" pitchFamily="2" charset="0"/>
                <a:ea typeface="HELLOIHEART1" panose="02000603000000000000" pitchFamily="2" charset="0"/>
              </a:rPr>
              <a:t>We are using the PM writing scheme to focus on key writing skills which will link with other curricular areas.</a:t>
            </a:r>
          </a:p>
          <a:p>
            <a:r>
              <a:rPr lang="en-GB" dirty="0">
                <a:latin typeface="Letter-join Plus 2" panose="02000505000000020003" pitchFamily="2" charset="0"/>
                <a:ea typeface="HELLOIHEART1" panose="02000603000000000000" pitchFamily="2" charset="0"/>
              </a:rPr>
              <a:t>Our first context for learning is ‘narrative’.</a:t>
            </a:r>
          </a:p>
          <a:p>
            <a:r>
              <a:rPr lang="en-US" dirty="0">
                <a:latin typeface="Letter-join Plus 2" panose="02000505000000020003" pitchFamily="2" charset="0"/>
                <a:ea typeface="HELLOIHEART1" panose="02000603000000000000" pitchFamily="2" charset="0"/>
              </a:rPr>
              <a:t>We will develop handwriting skills across all curriculum areas using the Letter-join Handwriting </a:t>
            </a:r>
            <a:r>
              <a:rPr lang="en-US" dirty="0" err="1">
                <a:latin typeface="Letter-join Plus 2" panose="02000505000000020003" pitchFamily="2" charset="0"/>
                <a:ea typeface="HELLOIHEART1" panose="02000603000000000000" pitchFamily="2" charset="0"/>
              </a:rPr>
              <a:t>Programme</a:t>
            </a:r>
            <a:r>
              <a:rPr lang="en-US" dirty="0">
                <a:latin typeface="Letter-join Plus 2" panose="02000505000000020003" pitchFamily="2" charset="0"/>
                <a:ea typeface="HELLOIHEART1" panose="02000603000000000000" pitchFamily="2" charset="0"/>
              </a:rPr>
              <a:t>.</a:t>
            </a:r>
          </a:p>
          <a:p>
            <a:r>
              <a:rPr lang="en-US" dirty="0">
                <a:latin typeface="Letter-join Plus 2" panose="02000505000000020003" pitchFamily="2" charset="0"/>
                <a:ea typeface="HELLOIHEART1" panose="02000603000000000000" pitchFamily="2" charset="0"/>
              </a:rPr>
              <a:t>Writing will be linked to our class IDL topic </a:t>
            </a:r>
            <a:r>
              <a:rPr lang="en-US">
                <a:latin typeface="Letter-join Plus 2" panose="02000505000000020003" pitchFamily="2" charset="0"/>
                <a:ea typeface="HELLOIHEART1" panose="02000603000000000000" pitchFamily="2" charset="0"/>
              </a:rPr>
              <a:t>where possible. </a:t>
            </a:r>
            <a:endParaRPr lang="en-US" dirty="0">
              <a:latin typeface="Letter-join Plus 2" panose="02000505000000020003" pitchFamily="2" charset="0"/>
              <a:ea typeface="HELLOIHEART1" panose="02000603000000000000" pitchFamily="2" charset="0"/>
            </a:endParaRPr>
          </a:p>
        </p:txBody>
      </p:sp>
      <p:pic>
        <p:nvPicPr>
          <p:cNvPr id="6" name="Picture 5" descr="A sign with a person holding books&#10;&#10;Description automatically generated">
            <a:extLst>
              <a:ext uri="{FF2B5EF4-FFF2-40B4-BE49-F238E27FC236}">
                <a16:creationId xmlns:a16="http://schemas.microsoft.com/office/drawing/2014/main" id="{E31D4DCE-5442-09E9-4C54-8C1CE0B51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49" y="96097"/>
            <a:ext cx="689901" cy="9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57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05979"/>
            <a:ext cx="7092280" cy="85725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KG Blank Space Sketch" panose="02000000000000000000" pitchFamily="2" charset="77"/>
              </a:rPr>
              <a:t>Literacy – Listening and Speaking</a:t>
            </a:r>
            <a:br>
              <a:rPr lang="en-GB" sz="3600" b="1" dirty="0"/>
            </a:b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635080" cy="3747863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GB" altLang="en-US" dirty="0">
                <a:latin typeface="Letter-join Break 3" panose="02000505000000020003" pitchFamily="2" charset="0"/>
                <a:ea typeface="HELLOBEMYPENPAL" panose="02000603000000000000" pitchFamily="2" charset="0"/>
                <a:cs typeface="Calibri" panose="020F0502020204030204" pitchFamily="34" charset="0"/>
              </a:rPr>
              <a:t>Daily opportunities for talking and listening with a partner, in a small group or to the whole class.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1400" dirty="0">
              <a:latin typeface="Letter-join Break 3" panose="02000505000000020003" pitchFamily="2" charset="0"/>
              <a:ea typeface="HELLOBEMYPENPAL" panose="02000603000000000000" pitchFamily="2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dirty="0">
              <a:latin typeface="Letter-join Break 3" panose="02000505000000020003" pitchFamily="2" charset="0"/>
              <a:ea typeface="HELLOBEMYPENPAL" panose="02000603000000000000" pitchFamily="2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GB" altLang="en-US" dirty="0">
                <a:latin typeface="Letter-join Break 3" panose="02000505000000020003" pitchFamily="2" charset="0"/>
                <a:ea typeface="HELLOBEMYPENPAL" panose="02000603000000000000" pitchFamily="2" charset="0"/>
                <a:cs typeface="Calibri" panose="020F0502020204030204" pitchFamily="34" charset="0"/>
              </a:rPr>
              <a:t>There will also be opportunities across the year to take part in a more formal situation by presenting to the class, along with informal situations like sharing news/ideas.</a:t>
            </a:r>
            <a:endParaRPr lang="en-GB" altLang="en-US" sz="1600" dirty="0">
              <a:latin typeface="Letter-join Break 3" panose="0200050500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2" y="1131590"/>
            <a:ext cx="662473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SassoonCRInfan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7694"/>
            <a:ext cx="1179539" cy="1179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33" y="2067694"/>
            <a:ext cx="1212366" cy="12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61" y="145780"/>
            <a:ext cx="709228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latin typeface="KG Blank Space Sketch" panose="02000000000000000000" pitchFamily="2" charset="77"/>
                <a:ea typeface="HELLOIHEART1" panose="02000603000000000000" pitchFamily="2" charset="0"/>
              </a:rPr>
              <a:t>Literacy – Listening and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GB" altLang="en-US" sz="2000" dirty="0">
              <a:latin typeface="KG Primary Italics" pitchFamily="2" charset="0"/>
            </a:endParaRP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2" y="1026977"/>
            <a:ext cx="66247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Opportunities for Listening and Speaking:</a:t>
            </a:r>
          </a:p>
          <a:p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Reading sessions</a:t>
            </a:r>
          </a:p>
          <a:p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Learning discussions</a:t>
            </a:r>
          </a:p>
          <a:p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Number Talks</a:t>
            </a:r>
          </a:p>
          <a:p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Group tasks/Partner work</a:t>
            </a:r>
          </a:p>
          <a:p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Check in/news time</a:t>
            </a:r>
          </a:p>
          <a:p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Prepared class talks</a:t>
            </a:r>
          </a:p>
          <a:p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Whole school assemblies</a:t>
            </a:r>
          </a:p>
          <a:p>
            <a:endParaRPr lang="en-GB" sz="2400" dirty="0"/>
          </a:p>
        </p:txBody>
      </p:sp>
      <p:pic>
        <p:nvPicPr>
          <p:cNvPr id="6" name="Picture 5" descr="A sign with a person holding books&#10;&#10;Description automatically generated">
            <a:extLst>
              <a:ext uri="{FF2B5EF4-FFF2-40B4-BE49-F238E27FC236}">
                <a16:creationId xmlns:a16="http://schemas.microsoft.com/office/drawing/2014/main" id="{F06D5C32-F699-C37A-D483-C0092075F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49" y="96097"/>
            <a:ext cx="689901" cy="929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55" y="4011910"/>
            <a:ext cx="1179539" cy="1179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28" y="3986153"/>
            <a:ext cx="1212366" cy="12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71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41480"/>
            <a:ext cx="6476256" cy="63007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KG Blank Space Sketch" panose="02000000000000000000" pitchFamily="2" charset="77"/>
                <a:ea typeface="HELLOIHEART1" panose="02000603000000000000" pitchFamily="2" charset="0"/>
              </a:rPr>
              <a:t>Numeracy and 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771550"/>
            <a:ext cx="6768752" cy="417646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95736" y="947396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Numeracy – The focus this term will begin with place value and estimation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Maths – The focus for this term will begin with data handling.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We will also continue to develop mental strategies using ‘Number Talks’ and explore problem solving through real life contexts.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Regular </a:t>
            </a:r>
            <a:r>
              <a:rPr lang="en-GB" sz="2400" dirty="0" err="1">
                <a:latin typeface="Letter-join Plus 2" panose="02000505000000020003" pitchFamily="2" charset="0"/>
                <a:ea typeface="HELLOIHEART1" panose="02000603000000000000" pitchFamily="2" charset="0"/>
              </a:rPr>
              <a:t>Sumdog</a:t>
            </a:r>
            <a:r>
              <a:rPr lang="en-GB" sz="2400" dirty="0">
                <a:latin typeface="Letter-join Plus 2" panose="02000505000000020003" pitchFamily="2" charset="0"/>
                <a:ea typeface="HELLOIHEART1" panose="02000603000000000000" pitchFamily="2" charset="0"/>
              </a:rPr>
              <a:t> activities will be set that children can work on at home to consolidate their learning.</a:t>
            </a:r>
          </a:p>
        </p:txBody>
      </p:sp>
      <p:pic>
        <p:nvPicPr>
          <p:cNvPr id="5" name="Picture 4" descr="A sign with a person holding books&#10;&#10;Description automatically generated">
            <a:extLst>
              <a:ext uri="{FF2B5EF4-FFF2-40B4-BE49-F238E27FC236}">
                <a16:creationId xmlns:a16="http://schemas.microsoft.com/office/drawing/2014/main" id="{40432888-9846-9A00-AA8A-A4D00C7A2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49" y="96097"/>
            <a:ext cx="689901" cy="929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55926"/>
            <a:ext cx="1240485" cy="1240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39" y="4116913"/>
            <a:ext cx="1263149" cy="12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40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1052"/>
            <a:ext cx="6476256" cy="63007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KG Blank Space Sketch" panose="02000000000000000000" pitchFamily="2" charset="77"/>
              </a:rPr>
              <a:t>Numeracy and 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782964"/>
            <a:ext cx="4968552" cy="4360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How you can help at home:</a:t>
            </a:r>
          </a:p>
          <a:p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Counting forwards and backwards within and beyond 100.</a:t>
            </a:r>
          </a:p>
          <a:p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Skip counting in 2s, 5s, 10s, and then in 3s and 6s, 4s and 8s.</a:t>
            </a:r>
          </a:p>
          <a:p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Time</a:t>
            </a:r>
          </a:p>
          <a:p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Money</a:t>
            </a:r>
          </a:p>
          <a:p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Times tables </a:t>
            </a:r>
          </a:p>
          <a:p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Maths in real life</a:t>
            </a:r>
          </a:p>
          <a:p>
            <a:endParaRPr lang="en-GB" sz="18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60" y="837508"/>
            <a:ext cx="1473163" cy="1473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76" y="837509"/>
            <a:ext cx="1473163" cy="14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latin typeface="KG Blank Space Sketch" panose="02000000000000000000" pitchFamily="2" charset="77"/>
              </a:rPr>
              <a:t>Our Health and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UNCRC Focus – Children’s Rights</a:t>
            </a:r>
          </a:p>
          <a:p>
            <a:r>
              <a:rPr lang="en-GB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SOAR Values</a:t>
            </a:r>
          </a:p>
          <a:p>
            <a:r>
              <a:rPr lang="en-GB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Positive relationships – Ready, Respect, Safe</a:t>
            </a:r>
          </a:p>
          <a:p>
            <a:r>
              <a:rPr lang="en-GB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Daily HWB check-ins</a:t>
            </a:r>
          </a:p>
          <a:p>
            <a:r>
              <a:rPr lang="en-GB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Class Charter</a:t>
            </a:r>
          </a:p>
          <a:p>
            <a:r>
              <a:rPr lang="en-GB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One Trusted Adult</a:t>
            </a:r>
          </a:p>
          <a:p>
            <a:r>
              <a:rPr lang="en-GB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WL HWB Trackers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58" y="3699611"/>
            <a:ext cx="1473163" cy="1473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670052"/>
            <a:ext cx="1473163" cy="14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2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KG Blank Space Sketch" panose="02000000000000000000" pitchFamily="2" charset="77"/>
              </a:rPr>
              <a:t>Health and Wellbeing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246506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1063229"/>
            <a:ext cx="64087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We use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Zones of regulation for our daily check 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RSHP education</a:t>
            </a:r>
          </a:p>
          <a:p>
            <a:r>
              <a:rPr lang="en-GB" sz="2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      </a:t>
            </a:r>
            <a:r>
              <a:rPr lang="en-GB" sz="2600" dirty="0">
                <a:latin typeface="Letter-join Break 3" panose="02000505000000020003" pitchFamily="2" charset="0"/>
                <a:ea typeface="HELLOBEMYPENPAL" panose="02000603000000000000" pitchFamily="2" charset="0"/>
                <a:hlinkClick r:id="rId2"/>
              </a:rPr>
              <a:t>https://rshp.scot/</a:t>
            </a:r>
            <a:endParaRPr lang="en-GB" sz="26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  <a:p>
            <a:endParaRPr lang="en-GB" sz="26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  <a:p>
            <a:r>
              <a:rPr lang="en-GB" sz="2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Our PE days will be Tuesday and Wednesdays. Children can wear their PE kits to school on these days. </a:t>
            </a:r>
          </a:p>
          <a:p>
            <a:r>
              <a:rPr lang="en-GB" sz="2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We also walk a mile once a week (Monday)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7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KG Blank Space Sketch" panose="02000000000000000000" pitchFamily="2" charset="77"/>
              </a:rPr>
              <a:t>Homework</a:t>
            </a:r>
            <a:r>
              <a:rPr lang="en-GB" b="1" dirty="0"/>
              <a:t> 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915566"/>
            <a:ext cx="6347048" cy="37478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400" u="sng" dirty="0">
                <a:latin typeface="Letter-join Break 3" panose="02000505000000020003" pitchFamily="2" charset="0"/>
                <a:ea typeface="HELLOBEMYPENPAL" panose="02000603000000000000" pitchFamily="2" charset="0"/>
                <a:cs typeface="Calibri" panose="020F0502020204030204" pitchFamily="34" charset="0"/>
              </a:rPr>
              <a:t>Homework will include:</a:t>
            </a:r>
          </a:p>
          <a:p>
            <a:pPr marL="0" indent="0">
              <a:buNone/>
              <a:defRPr/>
            </a:pPr>
            <a:endParaRPr lang="en-GB" sz="2400" u="sng" dirty="0">
              <a:solidFill>
                <a:srgbClr val="FF0000"/>
              </a:solidFill>
              <a:latin typeface="Letter-join Break 3" panose="02000505000000020003" pitchFamily="2" charset="0"/>
              <a:ea typeface="HELLOBEMYPENPAL" panose="02000603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  <a:cs typeface="Calibri" panose="020F0502020204030204" pitchFamily="34" charset="0"/>
              </a:rPr>
              <a:t>A spelling task</a:t>
            </a:r>
          </a:p>
          <a:p>
            <a:pPr>
              <a:defRPr/>
            </a:pPr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  <a:cs typeface="Calibri" panose="020F0502020204030204" pitchFamily="34" charset="0"/>
              </a:rPr>
              <a:t>A reading tasks</a:t>
            </a:r>
          </a:p>
          <a:p>
            <a:pPr>
              <a:defRPr/>
            </a:pPr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  <a:cs typeface="Calibri" panose="020F0502020204030204" pitchFamily="34" charset="0"/>
              </a:rPr>
              <a:t>A numeracy task linked to current learning, or revision of previous learning</a:t>
            </a:r>
          </a:p>
          <a:p>
            <a:pPr marL="0" indent="0">
              <a:buNone/>
              <a:defRPr/>
            </a:pPr>
            <a:endParaRPr lang="en-GB" sz="2400" dirty="0">
              <a:latin typeface="Letter-join Break 3" panose="02000505000000020003" pitchFamily="2" charset="0"/>
              <a:ea typeface="HELLOBEMYPENPAL" panose="02000603000000000000" pitchFamily="2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  <a:cs typeface="Calibri" panose="020F0502020204030204" pitchFamily="34" charset="0"/>
              </a:rPr>
              <a:t>It will be set </a:t>
            </a:r>
            <a:r>
              <a:rPr lang="en-GB" sz="2400">
                <a:latin typeface="Letter-join Break 3" panose="02000505000000020003" pitchFamily="2" charset="0"/>
                <a:ea typeface="HELLOBEMYPENPAL" panose="02000603000000000000" pitchFamily="2" charset="0"/>
                <a:cs typeface="Calibri" panose="020F0502020204030204" pitchFamily="34" charset="0"/>
              </a:rPr>
              <a:t>on Tuesdays </a:t>
            </a:r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  <a:cs typeface="Calibri" panose="020F0502020204030204" pitchFamily="34" charset="0"/>
              </a:rPr>
              <a:t>and be due on Mondays (after September break).</a:t>
            </a:r>
          </a:p>
          <a:p>
            <a:pPr>
              <a:defRPr/>
            </a:pPr>
            <a:endParaRPr lang="en-GB" sz="1800" dirty="0">
              <a:latin typeface="SassoonCRInfant" pitchFamily="2" charset="0"/>
            </a:endParaRPr>
          </a:p>
          <a:p>
            <a:pPr>
              <a:defRPr/>
            </a:pPr>
            <a:endParaRPr lang="en-GB" sz="1800" dirty="0">
              <a:latin typeface="SassoonCRInfant" pitchFamily="2" charset="0"/>
            </a:endParaRPr>
          </a:p>
          <a:p>
            <a:pPr>
              <a:defRPr/>
            </a:pPr>
            <a:endParaRPr lang="en-GB" sz="1800" dirty="0">
              <a:latin typeface="SassoonCRInfant" pitchFamily="2" charset="0"/>
            </a:endParaRPr>
          </a:p>
          <a:p>
            <a:pPr marL="0" indent="0">
              <a:buNone/>
              <a:defRPr/>
            </a:pPr>
            <a:endParaRPr lang="en-GB" sz="1800" dirty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KG Blank Space Sketch" panose="02000000000000000000" pitchFamily="2" charset="77"/>
              </a:rPr>
              <a:t>Skills</a:t>
            </a:r>
            <a:r>
              <a:rPr lang="en-GB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059582"/>
            <a:ext cx="5760640" cy="252028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GB" sz="2600" dirty="0"/>
          </a:p>
          <a:p>
            <a:pPr>
              <a:defRPr/>
            </a:pPr>
            <a:endParaRPr lang="en-GB" sz="2600" dirty="0"/>
          </a:p>
          <a:p>
            <a:pPr marL="0" indent="0">
              <a:buNone/>
              <a:defRPr/>
            </a:pPr>
            <a:endParaRPr lang="en-GB" sz="2600" dirty="0"/>
          </a:p>
          <a:p>
            <a:pPr marL="0" indent="0">
              <a:buNone/>
              <a:defRPr/>
            </a:pPr>
            <a:endParaRPr lang="en-GB" sz="2600" dirty="0"/>
          </a:p>
          <a:p>
            <a:pPr marL="0" indent="0">
              <a:buNone/>
              <a:defRPr/>
            </a:pPr>
            <a:endParaRPr lang="en-GB" sz="2600" dirty="0"/>
          </a:p>
          <a:p>
            <a:pPr marL="0" indent="0">
              <a:buNone/>
              <a:defRPr/>
            </a:pPr>
            <a:endParaRPr lang="en-GB" sz="1800" dirty="0">
              <a:latin typeface="SassoonCRInfant" pitchFamily="2" charset="0"/>
            </a:endParaRPr>
          </a:p>
          <a:p>
            <a:pPr>
              <a:defRPr/>
            </a:pPr>
            <a:endParaRPr lang="en-GB" sz="1800" dirty="0">
              <a:latin typeface="SassoonCRInfant" pitchFamily="2" charset="0"/>
            </a:endParaRPr>
          </a:p>
          <a:p>
            <a:pPr marL="0" indent="0">
              <a:buNone/>
              <a:defRPr/>
            </a:pPr>
            <a:endParaRPr lang="en-GB" sz="1800" dirty="0">
              <a:latin typeface="SassoonCRInfant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7" y="1425675"/>
            <a:ext cx="1473163" cy="1473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69" y="1425675"/>
            <a:ext cx="1467625" cy="1473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57" y="1425676"/>
            <a:ext cx="1473163" cy="1473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40" y="1425678"/>
            <a:ext cx="1473163" cy="1473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03" y="2754771"/>
            <a:ext cx="1473163" cy="1473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73" y="2725212"/>
            <a:ext cx="1473163" cy="1473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70" y="2725215"/>
            <a:ext cx="1467625" cy="1473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06" y="2705121"/>
            <a:ext cx="1473163" cy="14731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57" l="0" r="100000">
                        <a14:foregroundMark x1="15000" y1="69136" x2="81786" y2="67284"/>
                        <a14:foregroundMark x1="79286" y1="83333" x2="30357" y2="81790"/>
                        <a14:foregroundMark x1="15714" y1="27469" x2="15000" y2="55247"/>
                        <a14:foregroundMark x1="19286" y1="19136" x2="80357" y2="14198"/>
                        <a14:foregroundMark x1="83571" y1="13580" x2="33214" y2="14198"/>
                        <a14:foregroundMark x1="87143" y1="66049" x2="81786" y2="83025"/>
                        <a14:foregroundMark x1="83571" y1="83951" x2="35357" y2="88889"/>
                        <a14:foregroundMark x1="17143" y1="66667" x2="13929" y2="86111"/>
                        <a14:foregroundMark x1="15000" y1="90741" x2="86071" y2="89198"/>
                        <a14:foregroundMark x1="46786" y1="71914" x2="82857" y2="712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3952" y="2697856"/>
            <a:ext cx="1449944" cy="16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003" y="879276"/>
            <a:ext cx="6347048" cy="3394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b="1" dirty="0">
                <a:latin typeface="Letter-join Plus 2" panose="02000505000000020003" pitchFamily="2" charset="0"/>
                <a:ea typeface="HELLOIHEART1" panose="02000603000000000000" pitchFamily="2" charset="0"/>
              </a:rPr>
              <a:t>Monday to Thursday</a:t>
            </a:r>
          </a:p>
          <a:p>
            <a:pPr marL="0" indent="0">
              <a:buNone/>
            </a:pPr>
            <a:endParaRPr lang="en-GB" sz="18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8.00 		Breakfast Club (Optional)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8.30 		Playground supervision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8.45		School Day starts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9:00		Morning Session 1 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10.30 		Break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10:45		Morning Session 2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12.30		Lunch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1.10		Afternoon Session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15.05		End of School Day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26975"/>
            <a:ext cx="6347048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2" panose="02000505000000020003" pitchFamily="2" charset="0"/>
                <a:ea typeface="HELLOIHEART1" panose="02000603000000000000" pitchFamily="2" charset="0"/>
              </a:rPr>
              <a:t>Structure of the School Day</a:t>
            </a:r>
          </a:p>
        </p:txBody>
      </p:sp>
      <p:pic>
        <p:nvPicPr>
          <p:cNvPr id="4098" name="Picture 2" descr="C:\Users\sarah.burton\AppData\Local\Microsoft\Windows\Temporary Internet Files\Content.IE5\XOWNVQQA\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56698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rah.burton\AppData\Local\Microsoft\Windows\Temporary Internet Files\Content.IE5\XOWNVQQA\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56698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rah.burton\AppData\Local\Microsoft\Windows\Temporary Internet Files\Content.IE5\XOWNVQQA\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56698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rah.burton\AppData\Local\Microsoft\Windows\Temporary Internet Files\Content.IE5\XOWNVQQA\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56698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717800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Users\sarah.burton\AppData\Local\Microsoft\Windows\Temporary Internet Files\Content.IE5\XOWNVQQA\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56698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ign with a person holding books&#10;&#10;Description automatically generated">
            <a:extLst>
              <a:ext uri="{FF2B5EF4-FFF2-40B4-BE49-F238E27FC236}">
                <a16:creationId xmlns:a16="http://schemas.microsoft.com/office/drawing/2014/main" id="{1C6BFE32-DA9C-3375-86A4-3598D4DDB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68" y="90924"/>
            <a:ext cx="689901" cy="9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1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347048" cy="781595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KG Blank Space Sketch" panose="02000000000000000000" pitchFamily="2" charset="77"/>
                <a:ea typeface="HELLOIHEART1" panose="02000603000000000000" pitchFamily="2" charset="0"/>
              </a:rPr>
              <a:t>Digital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569" y="647027"/>
            <a:ext cx="6347048" cy="16561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Continued use of digital technologies to enhance and engage learning across the curriculum.</a:t>
            </a:r>
          </a:p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Children use a range of devices and digital platforms:</a:t>
            </a:r>
          </a:p>
          <a:p>
            <a:pPr marL="0" indent="0">
              <a:buNone/>
              <a:defRPr/>
            </a:pPr>
            <a:endParaRPr lang="en-GB" sz="1800" dirty="0">
              <a:latin typeface="SassoonCRInfant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91781" y="1878800"/>
            <a:ext cx="2808312" cy="266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err="1">
                <a:latin typeface="Letter-join Plus 2" panose="02000505000000020003" pitchFamily="2" charset="0"/>
                <a:ea typeface="HELLOIHEART1" panose="02000603000000000000" pitchFamily="2" charset="0"/>
              </a:rPr>
              <a:t>Sumdog</a:t>
            </a:r>
            <a:endParaRPr lang="en-GB" sz="2000" dirty="0">
              <a:latin typeface="Letter-join Plus 2" panose="02000505000000020003" pitchFamily="2" charset="0"/>
              <a:ea typeface="HELLOIHEART1" panose="02000603000000000000" pitchFamily="2" charset="0"/>
            </a:endParaRPr>
          </a:p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Hit the Button</a:t>
            </a:r>
          </a:p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Top marks</a:t>
            </a:r>
          </a:p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EPIC reading</a:t>
            </a:r>
          </a:p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Procreate</a:t>
            </a:r>
          </a:p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Minecraft</a:t>
            </a:r>
          </a:p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Kahoot</a:t>
            </a:r>
          </a:p>
          <a:p>
            <a:pPr>
              <a:defRPr/>
            </a:pPr>
            <a:r>
              <a:rPr lang="en-GB" sz="2000" dirty="0" err="1">
                <a:latin typeface="Letter-join Plus 2" panose="02000505000000020003" pitchFamily="2" charset="0"/>
                <a:ea typeface="HELLOIHEART1" panose="02000603000000000000" pitchFamily="2" charset="0"/>
              </a:rPr>
              <a:t>Blookit</a:t>
            </a:r>
            <a:endParaRPr lang="en-GB" sz="2000" dirty="0">
              <a:latin typeface="Letter-join Plus 2" panose="02000505000000020003" pitchFamily="2" charset="0"/>
              <a:ea typeface="HELLOIHEART1" panose="02000603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>
              <a:latin typeface="SassoonCRInfant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6313" y="1923475"/>
            <a:ext cx="2232248" cy="266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Netbooks</a:t>
            </a:r>
          </a:p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iPads</a:t>
            </a:r>
          </a:p>
          <a:p>
            <a:pPr>
              <a:defRPr/>
            </a:pPr>
            <a:r>
              <a:rPr lang="en-GB" sz="2000" dirty="0" err="1">
                <a:latin typeface="Letter-join Plus 2" panose="02000505000000020003" pitchFamily="2" charset="0"/>
                <a:ea typeface="HELLOIHEART1" panose="02000603000000000000" pitchFamily="2" charset="0"/>
              </a:rPr>
              <a:t>Spheros</a:t>
            </a:r>
            <a:endParaRPr lang="en-GB" sz="2000" dirty="0">
              <a:latin typeface="Letter-join Plus 2" panose="02000505000000020003" pitchFamily="2" charset="0"/>
              <a:ea typeface="HELLOIHEART1" panose="02000603000000000000" pitchFamily="2" charset="0"/>
            </a:endParaRPr>
          </a:p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Green screen</a:t>
            </a:r>
          </a:p>
          <a:p>
            <a:pPr>
              <a:defRPr/>
            </a:pP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Stick bots</a:t>
            </a:r>
          </a:p>
          <a:p>
            <a:pPr>
              <a:defRPr/>
            </a:pPr>
            <a:r>
              <a:rPr lang="en-GB" sz="2000" dirty="0" err="1">
                <a:latin typeface="Letter-join Plus 2" panose="02000505000000020003" pitchFamily="2" charset="0"/>
                <a:ea typeface="HELLOIHEART1" panose="02000603000000000000" pitchFamily="2" charset="0"/>
              </a:rPr>
              <a:t>Beebots</a:t>
            </a:r>
            <a:r>
              <a:rPr lang="en-GB" sz="2000" dirty="0">
                <a:latin typeface="Letter-join Plus 2" panose="02000505000000020003" pitchFamily="2" charset="0"/>
                <a:ea typeface="HELLOIHEART1" panose="02000603000000000000" pitchFamily="2" charset="0"/>
              </a:rPr>
              <a:t>/</a:t>
            </a:r>
            <a:r>
              <a:rPr lang="en-GB" sz="2000" dirty="0" err="1">
                <a:latin typeface="Letter-join Plus 2" panose="02000505000000020003" pitchFamily="2" charset="0"/>
                <a:ea typeface="HELLOIHEART1" panose="02000603000000000000" pitchFamily="2" charset="0"/>
              </a:rPr>
              <a:t>Botleys</a:t>
            </a:r>
            <a:endParaRPr lang="en-GB" sz="2000" dirty="0">
              <a:latin typeface="Letter-join Plus 2" panose="02000505000000020003" pitchFamily="2" charset="0"/>
              <a:ea typeface="HELLOIHEART1" panose="02000603000000000000" pitchFamily="2" charset="0"/>
            </a:endParaRPr>
          </a:p>
          <a:p>
            <a:pPr>
              <a:defRPr/>
            </a:pPr>
            <a:r>
              <a:rPr lang="en-GB" sz="2000" dirty="0" err="1">
                <a:latin typeface="Letter-join Plus 2" panose="02000505000000020003" pitchFamily="2" charset="0"/>
                <a:ea typeface="HELLOIHEART1" panose="02000603000000000000" pitchFamily="2" charset="0"/>
              </a:rPr>
              <a:t>Incredibox</a:t>
            </a:r>
            <a:endParaRPr lang="en-GB" sz="2000" dirty="0">
              <a:latin typeface="Letter-join Plus 2" panose="02000505000000020003" pitchFamily="2" charset="0"/>
              <a:ea typeface="HELLOIHEART1" panose="02000603000000000000" pitchFamily="2" charset="0"/>
            </a:endParaRPr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>
              <a:latin typeface="SassoonCRInfant" pitchFamily="2" charset="0"/>
            </a:endParaRPr>
          </a:p>
        </p:txBody>
      </p:sp>
      <p:pic>
        <p:nvPicPr>
          <p:cNvPr id="7" name="Picture 6" descr="A sign with a person reading a book and a satellite&#10;&#10;Description automatically generated">
            <a:extLst>
              <a:ext uri="{FF2B5EF4-FFF2-40B4-BE49-F238E27FC236}">
                <a16:creationId xmlns:a16="http://schemas.microsoft.com/office/drawing/2014/main" id="{BF6C54F7-5658-F579-34A5-1FE1F8333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78" y="72313"/>
            <a:ext cx="69257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4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KG Blank Space Sketch" panose="02000000000000000000" pitchFamily="2" charset="77"/>
              </a:rPr>
              <a:t>Pupil Voice</a:t>
            </a:r>
            <a:endParaRPr lang="en-GB" sz="2200" b="1" dirty="0">
              <a:solidFill>
                <a:srgbClr val="FF0000"/>
              </a:solidFill>
              <a:latin typeface="KG Blank Space Sketch" panose="020000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44641"/>
            <a:ext cx="6347048" cy="21183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dirty="0">
                <a:latin typeface="Letter-join Plus 2" panose="02000505000000020003" pitchFamily="50" charset="0"/>
              </a:rPr>
              <a:t>Pupils are asked to share their thoughts and opinions regularly E.g. Class check in suggestion time, class jobs, IDL, </a:t>
            </a:r>
          </a:p>
          <a:p>
            <a:pPr>
              <a:defRPr/>
            </a:pPr>
            <a:r>
              <a:rPr lang="en-GB" sz="2400" dirty="0">
                <a:latin typeface="Letter-join Plus 2" panose="02000505000000020003" pitchFamily="50" charset="0"/>
              </a:rPr>
              <a:t>This year we will be continuing with Committee groups for P1-P3 and P4-P7 covering Eco/Sustainability, Digital, Rights, School designing, Pupil Parliament</a:t>
            </a:r>
          </a:p>
          <a:p>
            <a:pPr>
              <a:defRPr/>
            </a:pPr>
            <a:r>
              <a:rPr lang="en-GB" sz="2400" dirty="0">
                <a:latin typeface="Letter-join Plus 2" panose="02000505000000020003" pitchFamily="50" charset="0"/>
              </a:rPr>
              <a:t>House Gatherings meetings</a:t>
            </a:r>
          </a:p>
          <a:p>
            <a:pPr marL="0" indent="0">
              <a:buNone/>
              <a:defRPr/>
            </a:pP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AutoShape 2" descr="Image result for sumdo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umdog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sumdog logo"/>
          <p:cNvSpPr>
            <a:spLocks noChangeAspect="1" noChangeArrowheads="1"/>
          </p:cNvSpPr>
          <p:nvPr/>
        </p:nvSpPr>
        <p:spPr bwMode="auto">
          <a:xfrm>
            <a:off x="2038126" y="2715766"/>
            <a:ext cx="3189370" cy="10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ChatterPix Kids by Duck Duck M - Apps on Google Pl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7092280" y="4371950"/>
            <a:ext cx="864096" cy="504056"/>
          </a:xfrm>
          <a:prstGeom prst="wedgeRoundRectCallout">
            <a:avLst>
              <a:gd name="adj1" fmla="val -51245"/>
              <a:gd name="adj2" fmla="val 898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ular Callout 13"/>
          <p:cNvSpPr/>
          <p:nvPr/>
        </p:nvSpPr>
        <p:spPr>
          <a:xfrm>
            <a:off x="7680336" y="3911525"/>
            <a:ext cx="1224136" cy="570979"/>
          </a:xfrm>
          <a:prstGeom prst="wedgeRoundRectCallout">
            <a:avLst>
              <a:gd name="adj1" fmla="val 51784"/>
              <a:gd name="adj2" fmla="val 9926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KG Blank Space Sketch" panose="02000000000000000000" pitchFamily="2" charset="77"/>
                <a:ea typeface="HELLOIHEART1" panose="02000603000000000000" pitchFamily="2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063229"/>
            <a:ext cx="6347048" cy="3747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dirty="0">
                <a:latin typeface="Letter-join Plus 2" panose="02000505000000020003" pitchFamily="2" charset="0"/>
                <a:ea typeface="HELLOIHEART1" panose="02000603000000000000" pitchFamily="2" charset="0"/>
              </a:rPr>
              <a:t>Thank you for coming along this evening, it’s lovely to see you all!</a:t>
            </a:r>
          </a:p>
          <a:p>
            <a:pPr>
              <a:defRPr/>
            </a:pPr>
            <a:r>
              <a:rPr lang="en-GB" sz="2800" dirty="0">
                <a:latin typeface="Letter-join Plus 2" panose="02000505000000020003" pitchFamily="2" charset="0"/>
                <a:ea typeface="HELLOIHEART1" panose="02000603000000000000" pitchFamily="2" charset="0"/>
              </a:rPr>
              <a:t>If you wish to attend a further workshop with another teacher, then please head back to the hall where our P7 helpers will escort you around school.</a:t>
            </a:r>
          </a:p>
        </p:txBody>
      </p:sp>
    </p:spTree>
    <p:extLst>
      <p:ext uri="{BB962C8B-B14F-4D97-AF65-F5344CB8AC3E}">
        <p14:creationId xmlns:p14="http://schemas.microsoft.com/office/powerpoint/2010/main" val="71978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874514"/>
            <a:ext cx="6347048" cy="3394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b="1" dirty="0">
                <a:latin typeface="Letter-join Plus 2" panose="02000505000000020003" pitchFamily="2" charset="0"/>
                <a:ea typeface="HELLOIHEART1" panose="02000603000000000000" pitchFamily="2" charset="0"/>
              </a:rPr>
              <a:t>Friday</a:t>
            </a:r>
          </a:p>
          <a:p>
            <a:pPr marL="0" indent="0" algn="ctr">
              <a:buNone/>
            </a:pPr>
            <a:endParaRPr lang="en-GB" sz="1800" b="1" dirty="0">
              <a:solidFill>
                <a:srgbClr val="C00000"/>
              </a:solidFill>
              <a:latin typeface="Letter-join Plus 2" panose="02000505000000020003" pitchFamily="2" charset="0"/>
              <a:ea typeface="HELLOIHEART1" panose="02000603000000000000" pitchFamily="2" charset="0"/>
            </a:endParaRP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8.00 		Breakfast Club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8.30 		Playground supervision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8.45		School Day starts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9:00		Morning session 1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9:45 		Assembly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10.30 		Break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10:45 		Morning Session 2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12:00 	Fun Friday</a:t>
            </a:r>
          </a:p>
          <a:p>
            <a:r>
              <a:rPr lang="en-GB" sz="1800" dirty="0">
                <a:latin typeface="Letter-join Plus 2" panose="02000505000000020003" pitchFamily="2" charset="0"/>
                <a:ea typeface="HELLOIHEART1" panose="02000603000000000000" pitchFamily="2" charset="0"/>
              </a:rPr>
              <a:t>12.25		End of School Day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CDB23C-25AF-4BBC-ECF2-7B6CD429A47D}"/>
              </a:ext>
            </a:extLst>
          </p:cNvPr>
          <p:cNvSpPr txBox="1">
            <a:spLocks/>
          </p:cNvSpPr>
          <p:nvPr/>
        </p:nvSpPr>
        <p:spPr>
          <a:xfrm>
            <a:off x="2051720" y="126975"/>
            <a:ext cx="634704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2" panose="02000505000000020003" pitchFamily="2" charset="0"/>
                <a:ea typeface="HELLOIHEART1" panose="02000603000000000000" pitchFamily="2" charset="0"/>
              </a:rPr>
              <a:t>Structure of the School Day</a:t>
            </a:r>
          </a:p>
        </p:txBody>
      </p:sp>
      <p:pic>
        <p:nvPicPr>
          <p:cNvPr id="2" name="Picture 1" descr="A sign with a person holding books&#10;&#10;Description automatically generated">
            <a:extLst>
              <a:ext uri="{FF2B5EF4-FFF2-40B4-BE49-F238E27FC236}">
                <a16:creationId xmlns:a16="http://schemas.microsoft.com/office/drawing/2014/main" id="{D4477215-3763-B024-7974-CF4F8694E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68" y="90924"/>
            <a:ext cx="689901" cy="9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40" y="771550"/>
            <a:ext cx="8229600" cy="857250"/>
          </a:xfrm>
        </p:spPr>
        <p:txBody>
          <a:bodyPr/>
          <a:lstStyle/>
          <a:p>
            <a:r>
              <a:rPr lang="en-GB" dirty="0">
                <a:latin typeface="KG Blank Space Sketch" panose="02000000000000000000" pitchFamily="2" charset="77"/>
              </a:rPr>
              <a:t>Weekly Timetable</a:t>
            </a:r>
          </a:p>
        </p:txBody>
      </p:sp>
      <p:pic>
        <p:nvPicPr>
          <p:cNvPr id="5" name="Picture 4" descr="A close-up of a schedule&#10;&#10;AI-generated content may be incorrect.">
            <a:extLst>
              <a:ext uri="{FF2B5EF4-FFF2-40B4-BE49-F238E27FC236}">
                <a16:creationId xmlns:a16="http://schemas.microsoft.com/office/drawing/2014/main" id="{90BCD221-6D72-0ACA-8B85-8E4DD0155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49780"/>
            <a:ext cx="7200800" cy="35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-4113"/>
            <a:ext cx="6347048" cy="85725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lank Space Sketch" panose="02000000000000000000" pitchFamily="2" charset="77"/>
              </a:rPr>
              <a:t>School Uniform</a:t>
            </a:r>
            <a:endParaRPr lang="en-GB" sz="3600" b="1" dirty="0">
              <a:latin typeface="KG Blank Space Sketch" panose="020000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627534"/>
            <a:ext cx="6347048" cy="3168352"/>
          </a:xfrm>
        </p:spPr>
        <p:txBody>
          <a:bodyPr>
            <a:noAutofit/>
          </a:bodyPr>
          <a:lstStyle/>
          <a:p>
            <a:r>
              <a:rPr lang="en-GB" sz="1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Grey trousers/skirt/ shorts  and  white shirt/blouse and red &amp; grey striped school tie (grey/red cardigan optional)</a:t>
            </a:r>
          </a:p>
          <a:p>
            <a:r>
              <a:rPr lang="en-GB" sz="1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Grey trousers/skirt / shorts and  red school polo shirt with school badge and  grey school sweatshirt with school badge</a:t>
            </a:r>
          </a:p>
          <a:p>
            <a:r>
              <a:rPr lang="en-GB" sz="1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Grey  school cardigan</a:t>
            </a:r>
          </a:p>
          <a:p>
            <a:endParaRPr lang="en-GB" sz="16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  <a:p>
            <a:r>
              <a:rPr lang="en-GB" sz="1600" b="1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Summer: </a:t>
            </a:r>
            <a:r>
              <a:rPr lang="en-GB" sz="1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 Red and white gingham dress with red or grey cardigan</a:t>
            </a:r>
          </a:p>
          <a:p>
            <a:endParaRPr lang="en-GB" sz="16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  <a:p>
            <a:r>
              <a:rPr lang="en-GB" sz="1600" b="1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P.E. Kit: </a:t>
            </a:r>
            <a:r>
              <a:rPr lang="en-GB" sz="1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As we promote physical activity and outdoor learning, we recommend pupils wearing school logo joggers and jumpers on active days.  Please also provide wellies, jackets, sunscreens </a:t>
            </a:r>
            <a:r>
              <a:rPr lang="en-GB" sz="1600" dirty="0" err="1">
                <a:latin typeface="Letter-join Break 3" panose="02000505000000020003" pitchFamily="2" charset="0"/>
                <a:ea typeface="HELLOBEMYPENPAL" panose="02000603000000000000" pitchFamily="2" charset="0"/>
              </a:rPr>
              <a:t>etc</a:t>
            </a:r>
            <a:r>
              <a:rPr lang="en-GB" sz="1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 where appropriate –we aim to be outside in all weathers so please ensure your child is equipped for the day and changing elements! 	</a:t>
            </a:r>
          </a:p>
          <a:p>
            <a:pPr marL="0" indent="0" algn="ctr">
              <a:buNone/>
            </a:pPr>
            <a:r>
              <a:rPr lang="en-GB" sz="1600" b="1" dirty="0">
                <a:solidFill>
                  <a:srgbClr val="FF0000"/>
                </a:solidFill>
                <a:latin typeface="Letter-join Break 3" panose="02000505000000020003" pitchFamily="2" charset="0"/>
                <a:ea typeface="HELLOBEMYPENPAL" panose="02000603000000000000" pitchFamily="2" charset="0"/>
              </a:rPr>
              <a:t>PLEASE NAME EVERYTHING!</a:t>
            </a:r>
          </a:p>
          <a:p>
            <a:pPr marL="0" indent="0" algn="ctr">
              <a:buNone/>
            </a:pPr>
            <a:r>
              <a:rPr lang="en-GB" sz="1600" b="1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*Nearly New/Used Uniform Available from School Uniform ‘Swap Shop’</a:t>
            </a:r>
          </a:p>
          <a:p>
            <a:pPr marL="0" indent="0" algn="ctr">
              <a:buNone/>
            </a:pPr>
            <a:r>
              <a:rPr lang="en-GB" sz="1600" b="1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Any clothing donations welcome.</a:t>
            </a:r>
          </a:p>
        </p:txBody>
      </p:sp>
    </p:spTree>
    <p:extLst>
      <p:ext uri="{BB962C8B-B14F-4D97-AF65-F5344CB8AC3E}">
        <p14:creationId xmlns:p14="http://schemas.microsoft.com/office/powerpoint/2010/main" val="291953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KG Blank Space Sketch" panose="02000000000000000000" pitchFamily="2" charset="77"/>
              </a:rPr>
              <a:t>Lunchtime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05576"/>
            <a:ext cx="6696744" cy="2286254"/>
          </a:xfrm>
        </p:spPr>
        <p:txBody>
          <a:bodyPr>
            <a:normAutofit/>
          </a:bodyPr>
          <a:lstStyle/>
          <a:p>
            <a:r>
              <a:rPr lang="en-GB" sz="2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School lunches are ordered daily through </a:t>
            </a:r>
            <a:r>
              <a:rPr lang="en-GB" sz="2600" dirty="0" err="1">
                <a:latin typeface="Letter-join Break 3" panose="02000505000000020003" pitchFamily="2" charset="0"/>
                <a:ea typeface="HELLOBEMYPENPAL" panose="02000603000000000000" pitchFamily="2" charset="0"/>
              </a:rPr>
              <a:t>iPay</a:t>
            </a:r>
            <a:r>
              <a:rPr lang="en-GB" sz="2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 impact – All P1-5 children are entitled to free school lunch</a:t>
            </a:r>
          </a:p>
          <a:p>
            <a:r>
              <a:rPr lang="en-GB" sz="26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You can look at the lunches at home with your child and pre order your child’s lunch.</a:t>
            </a:r>
          </a:p>
          <a:p>
            <a:pPr marL="0" indent="0">
              <a:buNone/>
            </a:pPr>
            <a:endParaRPr lang="en-GB" sz="3400" dirty="0"/>
          </a:p>
        </p:txBody>
      </p:sp>
      <p:pic>
        <p:nvPicPr>
          <p:cNvPr id="4" name="Picture 3" descr="Weighty Matters: Guest Post: Food Policy is not About Sexy Results (b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63838"/>
            <a:ext cx="1751856" cy="1253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3529009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Any problems with accessing </a:t>
            </a:r>
            <a:r>
              <a:rPr lang="en-GB" sz="2400" dirty="0" err="1">
                <a:latin typeface="Letter-join Break 3" panose="02000505000000020003" pitchFamily="2" charset="0"/>
                <a:ea typeface="HELLOBEMYPENPAL" panose="02000603000000000000" pitchFamily="2" charset="0"/>
              </a:rPr>
              <a:t>iPay</a:t>
            </a:r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 please call our School office</a:t>
            </a:r>
          </a:p>
        </p:txBody>
      </p:sp>
    </p:spTree>
    <p:extLst>
      <p:ext uri="{BB962C8B-B14F-4D97-AF65-F5344CB8AC3E}">
        <p14:creationId xmlns:p14="http://schemas.microsoft.com/office/powerpoint/2010/main" val="20106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7494"/>
            <a:ext cx="6840760" cy="63007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KG Blank Space Sketch" panose="02000000000000000000" pitchFamily="2" charset="77"/>
              </a:rPr>
              <a:t>Important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488" y="1275606"/>
            <a:ext cx="6768752" cy="4176464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Please ensure that all medical forms are filled in fully and handed back promptly with any appropriate medication.</a:t>
            </a:r>
            <a:br>
              <a:rPr lang="en-GB" sz="2000" dirty="0">
                <a:latin typeface="Letter-join Break 3" panose="02000505000000020003" pitchFamily="2" charset="0"/>
                <a:ea typeface="HELLOBEMYPENPAL" panose="02000603000000000000" pitchFamily="2" charset="0"/>
              </a:rPr>
            </a:br>
            <a:endParaRPr lang="en-GB" sz="20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  <a:p>
            <a:r>
              <a:rPr lang="en-GB" sz="20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We cannot issue medication to children unless the relevant form is completed and boxed/prescription information is shared.</a:t>
            </a:r>
            <a:br>
              <a:rPr lang="en-GB" sz="2000" dirty="0">
                <a:latin typeface="Letter-join Break 3" panose="02000505000000020003" pitchFamily="2" charset="0"/>
                <a:ea typeface="HELLOBEMYPENPAL" panose="02000603000000000000" pitchFamily="2" charset="0"/>
              </a:rPr>
            </a:br>
            <a:endParaRPr lang="en-GB" sz="20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  <a:p>
            <a:r>
              <a:rPr lang="en-GB" sz="20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Please update the school office if there are any changes to address, phone number, medication etc. during the year.</a:t>
            </a:r>
            <a:endParaRPr lang="en-GB" sz="24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1052"/>
            <a:ext cx="7056784" cy="630070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KG Blank Space Sketch" panose="02000000000000000000" pitchFamily="2" charset="77"/>
              </a:rPr>
              <a:t>Interdisciplinary Learning (IDL)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771550"/>
            <a:ext cx="6768752" cy="4176464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Across our school we use consultative planning methods which means that our “topic” based learning comes from our pupils.</a:t>
            </a:r>
          </a:p>
          <a:p>
            <a:endParaRPr lang="en-GB" sz="24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  <a:p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The focus and content of this learning is determined by questions, investigations and interests from our children – they help to design what they would like to learn.</a:t>
            </a:r>
          </a:p>
          <a:p>
            <a:endParaRPr lang="en-GB" sz="24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  <a:p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The teacher then crafts and builds activities to support and develop this learning, alongside curriculum experiences, outcomes and planned assessments using our national Curriculum For Excellence benchmarks.</a:t>
            </a:r>
          </a:p>
          <a:p>
            <a:endParaRPr lang="en-GB" sz="2400" dirty="0">
              <a:latin typeface="Letter-join Break 3" panose="02000505000000020003" pitchFamily="2" charset="0"/>
              <a:ea typeface="HELLOBEMYPENPAL" panose="02000603000000000000" pitchFamily="2" charset="0"/>
            </a:endParaRPr>
          </a:p>
          <a:p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 This term, our learning context will begin with </a:t>
            </a:r>
            <a:b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</a:br>
            <a:r>
              <a:rPr lang="en-GB" sz="2400" dirty="0">
                <a:latin typeface="Letter-join Break 3" panose="02000505000000020003" pitchFamily="2" charset="0"/>
                <a:ea typeface="HELLOBEMYPENPAL" panose="02000603000000000000" pitchFamily="2" charset="0"/>
              </a:rPr>
              <a:t>Charlie and the Chocolate factory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20" y="4400169"/>
            <a:ext cx="819500" cy="8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55" y="3809813"/>
            <a:ext cx="819500" cy="8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48" y="3819666"/>
            <a:ext cx="816419" cy="81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83" y="4390316"/>
            <a:ext cx="819500" cy="8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05979"/>
            <a:ext cx="7092280" cy="857250"/>
          </a:xfrm>
        </p:spPr>
        <p:txBody>
          <a:bodyPr>
            <a:normAutofit/>
          </a:bodyPr>
          <a:lstStyle/>
          <a:p>
            <a:r>
              <a:rPr lang="en-GB" b="1" dirty="0">
                <a:latin typeface="KG Blank Space Sketch" panose="02000000000000000000" pitchFamily="2" charset="77"/>
              </a:rPr>
              <a:t>Literacy –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063229"/>
            <a:ext cx="6347048" cy="3531394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GB" altLang="en-US" sz="2000" dirty="0">
              <a:latin typeface="KG Primary Italics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2152" y="1352550"/>
            <a:ext cx="6347048" cy="3790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etter-join Break 3" panose="02000505000000020003" pitchFamily="2" charset="0"/>
              </a:rPr>
              <a:t>We will be continuing to use guided reading sessions to explore key reading skills, such as summarising, predicting, clarifying, questioning and inferencing.</a:t>
            </a:r>
          </a:p>
          <a:p>
            <a:r>
              <a:rPr lang="en-GB" dirty="0">
                <a:latin typeface="Letter-join Break 3" panose="02000505000000020003" pitchFamily="2" charset="0"/>
              </a:rPr>
              <a:t> We will also continue to develop our reading comprehension and higher order thinking skills through differentiated tasks. </a:t>
            </a:r>
          </a:p>
          <a:p>
            <a:r>
              <a:rPr lang="en-GB" dirty="0">
                <a:latin typeface="Letter-join Break 3" panose="02000505000000020003" pitchFamily="2" charset="0"/>
              </a:rPr>
              <a:t>This term we will initially be reading “Charlie and the Chocolate Factory” as our chosen class novel and IDL focus. </a:t>
            </a:r>
          </a:p>
        </p:txBody>
      </p:sp>
    </p:spTree>
    <p:extLst>
      <p:ext uri="{BB962C8B-B14F-4D97-AF65-F5344CB8AC3E}">
        <p14:creationId xmlns:p14="http://schemas.microsoft.com/office/powerpoint/2010/main" val="23058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4969B80FE6A4B8156AACE8CE1EE66" ma:contentTypeVersion="18" ma:contentTypeDescription="Create a new document." ma:contentTypeScope="" ma:versionID="9fda1c9546fe09b19a01f4d743b6d781">
  <xsd:schema xmlns:xsd="http://www.w3.org/2001/XMLSchema" xmlns:xs="http://www.w3.org/2001/XMLSchema" xmlns:p="http://schemas.microsoft.com/office/2006/metadata/properties" xmlns:ns2="35f165bb-3042-4123-8d2a-cb2edb443c77" xmlns:ns3="893221e6-0abb-43e0-a8f0-3c886a764b2a" targetNamespace="http://schemas.microsoft.com/office/2006/metadata/properties" ma:root="true" ma:fieldsID="0caf1f24d6a6083046abd9831e3557e1" ns2:_="" ns3:_="">
    <xsd:import namespace="35f165bb-3042-4123-8d2a-cb2edb443c77"/>
    <xsd:import namespace="893221e6-0abb-43e0-a8f0-3c886a764b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165bb-3042-4123-8d2a-cb2edb443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221e6-0abb-43e0-a8f0-3c886a764b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8677b2-5cae-454b-a2bd-2ccad6495114}" ma:internalName="TaxCatchAll" ma:showField="CatchAllData" ma:web="893221e6-0abb-43e0-a8f0-3c886a764b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f165bb-3042-4123-8d2a-cb2edb443c77">
      <Terms xmlns="http://schemas.microsoft.com/office/infopath/2007/PartnerControls"/>
    </lcf76f155ced4ddcb4097134ff3c332f>
    <TaxCatchAll xmlns="893221e6-0abb-43e0-a8f0-3c886a764b2a" xsi:nil="true"/>
  </documentManagement>
</p:properties>
</file>

<file path=customXml/itemProps1.xml><?xml version="1.0" encoding="utf-8"?>
<ds:datastoreItem xmlns:ds="http://schemas.openxmlformats.org/officeDocument/2006/customXml" ds:itemID="{353F889B-48B7-4FF2-A465-8A5301359214}"/>
</file>

<file path=customXml/itemProps2.xml><?xml version="1.0" encoding="utf-8"?>
<ds:datastoreItem xmlns:ds="http://schemas.openxmlformats.org/officeDocument/2006/customXml" ds:itemID="{DCA74A38-77ED-438E-87B0-B8AA2462BFE4}"/>
</file>

<file path=customXml/itemProps3.xml><?xml version="1.0" encoding="utf-8"?>
<ds:datastoreItem xmlns:ds="http://schemas.openxmlformats.org/officeDocument/2006/customXml" ds:itemID="{2D8A230B-19BD-4D10-8A10-18DD8036E65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1162</Words>
  <Application>Microsoft Office PowerPoint</Application>
  <PresentationFormat>On-screen Show (16:9)</PresentationFormat>
  <Paragraphs>166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HELLOBEMYPENPAL</vt:lpstr>
      <vt:lpstr>HELLOIHEART1</vt:lpstr>
      <vt:lpstr>KG Blank Space Sketch</vt:lpstr>
      <vt:lpstr>KG Primary Italics</vt:lpstr>
      <vt:lpstr>Letter-join Break 3</vt:lpstr>
      <vt:lpstr>Letter-join Plus 2</vt:lpstr>
      <vt:lpstr>SassoonCRInfant</vt:lpstr>
      <vt:lpstr>80</vt:lpstr>
      <vt:lpstr>Mid Calder Primary School</vt:lpstr>
      <vt:lpstr>Structure of the School Day</vt:lpstr>
      <vt:lpstr>PowerPoint Presentation</vt:lpstr>
      <vt:lpstr>Weekly Timetable</vt:lpstr>
      <vt:lpstr>School Uniform</vt:lpstr>
      <vt:lpstr>Lunchtime Reminder</vt:lpstr>
      <vt:lpstr>Important Documents</vt:lpstr>
      <vt:lpstr>Interdisciplinary Learning (IDL)</vt:lpstr>
      <vt:lpstr>Literacy – Reading</vt:lpstr>
      <vt:lpstr>Literacy – Spelling/Phonics</vt:lpstr>
      <vt:lpstr>Literacy – Writing</vt:lpstr>
      <vt:lpstr>Literacy – Listening and Speaking </vt:lpstr>
      <vt:lpstr>Literacy – Listening and Speaking</vt:lpstr>
      <vt:lpstr>Numeracy and Maths</vt:lpstr>
      <vt:lpstr>Numeracy and Maths</vt:lpstr>
      <vt:lpstr>Our Health and Wellbeing</vt:lpstr>
      <vt:lpstr>Health and Wellbeing</vt:lpstr>
      <vt:lpstr>Homework </vt:lpstr>
      <vt:lpstr>Skills </vt:lpstr>
      <vt:lpstr>Digital Learning</vt:lpstr>
      <vt:lpstr>Pupil Voice</vt:lpstr>
      <vt:lpstr>Thank you!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Calder Primary School</dc:title>
  <dc:creator>Sarah Burton</dc:creator>
  <cp:lastModifiedBy>Mrs Walker</cp:lastModifiedBy>
  <cp:revision>192</cp:revision>
  <dcterms:created xsi:type="dcterms:W3CDTF">2017-06-06T08:10:45Z</dcterms:created>
  <dcterms:modified xsi:type="dcterms:W3CDTF">2025-08-29T19:10:59Z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0x0101003214969B80FE6A4B8156AACE8CE1EE66</vt:lpwstr>
  </property>
</Properties>
</file>