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326" r:id="rId6"/>
    <p:sldId id="317" r:id="rId7"/>
    <p:sldId id="300" r:id="rId8"/>
    <p:sldId id="327" r:id="rId9"/>
    <p:sldId id="328" r:id="rId10"/>
    <p:sldId id="329" r:id="rId11"/>
    <p:sldId id="298" r:id="rId12"/>
    <p:sldId id="319" r:id="rId13"/>
    <p:sldId id="322" r:id="rId14"/>
    <p:sldId id="303" r:id="rId15"/>
    <p:sldId id="325" r:id="rId16"/>
    <p:sldId id="330" r:id="rId17"/>
    <p:sldId id="295" r:id="rId18"/>
    <p:sldId id="331" r:id="rId19"/>
    <p:sldId id="332" r:id="rId20"/>
    <p:sldId id="321" r:id="rId21"/>
    <p:sldId id="313" r:id="rId22"/>
    <p:sldId id="333" r:id="rId23"/>
    <p:sldId id="335" r:id="rId24"/>
    <p:sldId id="334" r:id="rId25"/>
    <p:sldId id="309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75" autoAdjust="0"/>
    <p:restoredTop sz="94660"/>
  </p:normalViewPr>
  <p:slideViewPr>
    <p:cSldViewPr>
      <p:cViewPr varScale="1">
        <p:scale>
          <a:sx n="132" d="100"/>
          <a:sy n="132" d="100"/>
        </p:scale>
        <p:origin x="536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C0CA9-A907-4B52-9ECD-FE738F9A8299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1E02C-4B50-4152-80C9-F44D3BF3D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3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4B5EC0-DC2C-49D4-9343-B24DD3C1F7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752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4B5EC0-DC2C-49D4-9343-B24DD3C1F7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39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4B5EC0-DC2C-49D4-9343-B24DD3C1F7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382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4B5EC0-DC2C-49D4-9343-B24DD3C1F7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186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B5EC0-DC2C-49D4-9343-B24DD3C1F75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663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B5EC0-DC2C-49D4-9343-B24DD3C1F752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663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4B5EC0-DC2C-49D4-9343-B24DD3C1F7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714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915566"/>
            <a:ext cx="7772400" cy="75790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457449"/>
            <a:ext cx="6400800" cy="5932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BD7F-8175-45A1-9D78-819339C53B80}" type="datetimeFigureOut">
              <a:rPr lang="en-US" smtClean="0"/>
              <a:t>8/29/25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EF8F-4AC9-42BF-9D71-5F1F07E0D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2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9752" y="205979"/>
            <a:ext cx="6347048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39752" y="1200151"/>
            <a:ext cx="6347048" cy="3394472"/>
          </a:xfrm>
        </p:spPr>
        <p:txBody>
          <a:bodyPr/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BD7F-8175-45A1-9D78-819339C53B80}" type="datetimeFigureOut">
              <a:rPr lang="en-US" smtClean="0"/>
              <a:t>8/29/25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EF8F-4AC9-42BF-9D71-5F1F07E0D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5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1556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779663"/>
            <a:ext cx="8229600" cy="281496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BD7F-8175-45A1-9D78-819339C53B80}" type="datetimeFigureOut">
              <a:rPr lang="en-US" smtClean="0"/>
              <a:t>8/29/25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EF8F-4AC9-42BF-9D71-5F1F07E0D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2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2BD7F-8175-45A1-9D78-819339C53B80}" type="datetimeFigureOut">
              <a:rPr lang="en-US" smtClean="0"/>
              <a:t>8/29/25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AEF8F-4AC9-42BF-9D71-5F1F07E0D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8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idcalderprimary.westlothian.org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339502"/>
            <a:ext cx="7772400" cy="75790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HelloIHeart1" panose="02000603000000000000" pitchFamily="2" charset="0"/>
                <a:ea typeface="HelloIHeart1" panose="02000603000000000000" pitchFamily="2" charset="0"/>
              </a:rPr>
              <a:t>Mid Calder Primary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275606"/>
            <a:ext cx="6400800" cy="593204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HelloIHeart1" panose="02000603000000000000" pitchFamily="2" charset="0"/>
                <a:ea typeface="HelloIHeart1" panose="02000603000000000000" pitchFamily="2" charset="0"/>
              </a:rPr>
              <a:t>P4/5 Meet the Teacher</a:t>
            </a:r>
          </a:p>
          <a:p>
            <a:r>
              <a:rPr lang="en-US" sz="2800" b="1" dirty="0">
                <a:latin typeface="HelloIHeart1" panose="02000603000000000000" pitchFamily="2" charset="0"/>
                <a:ea typeface="HelloIHeart1" panose="02000603000000000000" pitchFamily="2" charset="0"/>
              </a:rPr>
              <a:t>Tuesday 26</a:t>
            </a:r>
            <a:r>
              <a:rPr lang="en-US" sz="2800" b="1" baseline="30000" dirty="0">
                <a:latin typeface="HelloIHeart1" panose="02000603000000000000" pitchFamily="2" charset="0"/>
                <a:ea typeface="HelloIHeart1" panose="02000603000000000000" pitchFamily="2" charset="0"/>
              </a:rPr>
              <a:t>th</a:t>
            </a:r>
            <a:r>
              <a:rPr lang="en-US" sz="2800" b="1" dirty="0">
                <a:latin typeface="HelloIHeart1" panose="02000603000000000000" pitchFamily="2" charset="0"/>
                <a:ea typeface="HelloIHeart1" panose="02000603000000000000" pitchFamily="2" charset="0"/>
              </a:rPr>
              <a:t> August</a:t>
            </a:r>
          </a:p>
        </p:txBody>
      </p:sp>
      <p:pic>
        <p:nvPicPr>
          <p:cNvPr id="4" name="Picture 3" descr="https://blogs.glowscotland.org.uk/wl/MidCalderPrimary/files/2012/10/badge-small-copy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23478"/>
            <a:ext cx="58420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420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-92546"/>
            <a:ext cx="6347048" cy="637579"/>
          </a:xfrm>
        </p:spPr>
        <p:txBody>
          <a:bodyPr>
            <a:noAutofit/>
          </a:bodyPr>
          <a:lstStyle/>
          <a:p>
            <a:pPr algn="ctr"/>
            <a:r>
              <a:rPr lang="en-GB" sz="3600" b="1" u="sng" dirty="0">
                <a:latin typeface="HelloIHeart1" panose="02000603000000000000" pitchFamily="2" charset="0"/>
                <a:ea typeface="HelloIHeart1" panose="02000603000000000000" pitchFamily="2" charset="0"/>
              </a:rPr>
              <a:t>Reading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3435846"/>
            <a:ext cx="4896544" cy="145133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HelloIHeart1" panose="02000603000000000000" pitchFamily="2" charset="0"/>
                <a:ea typeface="HelloIHeart1" panose="02000603000000000000" pitchFamily="2" charset="0"/>
                <a:cs typeface="Times New Roman" panose="02020603050405020304" pitchFamily="18" charset="0"/>
              </a:rPr>
              <a:t>Please ensure your child brings their reading book and reading record to school every day, as they may require the book to complete tasks in class. </a:t>
            </a:r>
          </a:p>
          <a:p>
            <a:pPr marL="0" indent="0">
              <a:buNone/>
              <a:defRPr/>
            </a:pPr>
            <a:endParaRPr lang="en-GB" sz="1800" dirty="0">
              <a:latin typeface="SassoonCRInfant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39752" y="541303"/>
            <a:ext cx="6347048" cy="1656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HelloIHeart1" panose="02000603000000000000" pitchFamily="2" charset="0"/>
                <a:ea typeface="HelloIHeart1" panose="02000603000000000000" pitchFamily="2" charset="0"/>
              </a:rPr>
              <a:t>Reading books will be sent home on a </a:t>
            </a:r>
            <a:r>
              <a:rPr lang="en-GB" sz="2000" u="sng" dirty="0">
                <a:latin typeface="HelloIHeart1" panose="02000603000000000000" pitchFamily="2" charset="0"/>
                <a:ea typeface="HelloIHeart1" panose="02000603000000000000" pitchFamily="2" charset="0"/>
              </a:rPr>
              <a:t>Tuesday</a:t>
            </a:r>
            <a:r>
              <a:rPr lang="en-GB" sz="2000" dirty="0">
                <a:latin typeface="HelloIHeart1" panose="02000603000000000000" pitchFamily="2" charset="0"/>
                <a:ea typeface="HelloIHeart1" panose="02000603000000000000" pitchFamily="2" charset="0"/>
              </a:rPr>
              <a:t> and reading homework should be completed by the following </a:t>
            </a:r>
            <a:r>
              <a:rPr lang="en-GB" sz="2000" u="sng" dirty="0">
                <a:latin typeface="HelloIHeart1" panose="02000603000000000000" pitchFamily="2" charset="0"/>
                <a:ea typeface="HelloIHeart1" panose="02000603000000000000" pitchFamily="2" charset="0"/>
              </a:rPr>
              <a:t>Monday</a:t>
            </a:r>
            <a:r>
              <a:rPr lang="en-GB" sz="2000" dirty="0">
                <a:latin typeface="HelloIHeart1" panose="02000603000000000000" pitchFamily="2" charset="0"/>
                <a:ea typeface="HelloIHeart1" panose="02000603000000000000" pitchFamily="2" charset="0"/>
              </a:rPr>
              <a:t>. </a:t>
            </a:r>
          </a:p>
          <a:p>
            <a:r>
              <a:rPr lang="en-GB" sz="2000" dirty="0">
                <a:latin typeface="HelloIHeart1" panose="02000603000000000000" pitchFamily="2" charset="0"/>
                <a:ea typeface="HelloIHeart1" panose="02000603000000000000" pitchFamily="2" charset="0"/>
              </a:rPr>
              <a:t>Please use your child’s reading record to let us know how reading is going at home. Be honest!</a:t>
            </a:r>
          </a:p>
          <a:p>
            <a:r>
              <a:rPr lang="en-GB" altLang="en-US" sz="2000" dirty="0">
                <a:latin typeface="HelloIHeart1" panose="02000603000000000000" pitchFamily="2" charset="0"/>
                <a:ea typeface="HelloIHeart1" panose="02000603000000000000" pitchFamily="2" charset="0"/>
              </a:rPr>
              <a:t>Try to encourage your child to complete this if possible, as the following week’s discussions and task could be about what they have previously read. </a:t>
            </a:r>
          </a:p>
          <a:p>
            <a:pPr marL="0" indent="0">
              <a:buNone/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00396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-188566"/>
            <a:ext cx="7092280" cy="857250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>
                <a:latin typeface="HelloIHeart1" panose="02000603000000000000" pitchFamily="2" charset="0"/>
                <a:ea typeface="HelloIHeart1" panose="02000603000000000000" pitchFamily="2" charset="0"/>
              </a:rPr>
              <a:t>Literacy –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lnSpc>
                <a:spcPct val="90000"/>
              </a:lnSpc>
              <a:buNone/>
            </a:pPr>
            <a:endParaRPr lang="en-GB" altLang="en-US" sz="2000" dirty="0">
              <a:latin typeface="KG Primary Italics" pitchFamily="2" charset="0"/>
            </a:endParaRPr>
          </a:p>
          <a:p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23729" y="548878"/>
            <a:ext cx="6804248" cy="4327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latin typeface="HelloIHeart1" panose="02000603000000000000" pitchFamily="2" charset="0"/>
                <a:ea typeface="HelloIHeart1" panose="02000603000000000000" pitchFamily="2" charset="0"/>
              </a:rPr>
              <a:t>The Boy Who Made Everyone Laugh:</a:t>
            </a:r>
          </a:p>
          <a:p>
            <a:pPr lvl="1"/>
            <a:r>
              <a:rPr lang="en-GB" sz="2000" dirty="0">
                <a:latin typeface="HelloIHeart1" panose="02000603000000000000" pitchFamily="2" charset="0"/>
                <a:ea typeface="HelloIHeart1" panose="02000603000000000000" pitchFamily="2" charset="0"/>
              </a:rPr>
              <a:t>Character profiles and descriptions.</a:t>
            </a:r>
          </a:p>
          <a:p>
            <a:pPr lvl="1"/>
            <a:r>
              <a:rPr lang="en-GB" sz="2000" dirty="0">
                <a:latin typeface="HelloIHeart1" panose="02000603000000000000" pitchFamily="2" charset="0"/>
                <a:ea typeface="HelloIHeart1" panose="02000603000000000000" pitchFamily="2" charset="0"/>
              </a:rPr>
              <a:t>Posters/adverts for comedy club</a:t>
            </a:r>
          </a:p>
          <a:p>
            <a:pPr marL="457200" lvl="1" indent="0">
              <a:buNone/>
            </a:pPr>
            <a:endParaRPr lang="en-GB" sz="2000" dirty="0">
              <a:latin typeface="HelloIHeart1" panose="02000603000000000000" pitchFamily="2" charset="0"/>
              <a:ea typeface="HelloIHeart1" panose="02000603000000000000" pitchFamily="2" charset="0"/>
            </a:endParaRPr>
          </a:p>
          <a:p>
            <a:r>
              <a:rPr lang="en-GB" sz="2400" dirty="0">
                <a:latin typeface="HelloIHeart1" panose="02000603000000000000" pitchFamily="2" charset="0"/>
                <a:ea typeface="HelloIHeart1" panose="02000603000000000000" pitchFamily="2" charset="0"/>
              </a:rPr>
              <a:t>PM Writing:</a:t>
            </a:r>
          </a:p>
          <a:p>
            <a:pPr lvl="1"/>
            <a:r>
              <a:rPr lang="en-GB" sz="2000" dirty="0">
                <a:latin typeface="HelloIHeart1" panose="02000603000000000000" pitchFamily="2" charset="0"/>
                <a:ea typeface="HelloIHeart1" panose="02000603000000000000" pitchFamily="2" charset="0"/>
              </a:rPr>
              <a:t>Using our school writing resources, PM writing, we will focus on the following: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latin typeface="HelloIHeart1" panose="02000603000000000000" pitchFamily="2" charset="0"/>
                <a:ea typeface="HelloIHeart1" panose="02000603000000000000" pitchFamily="2" charset="0"/>
              </a:rPr>
              <a:t>Aug - Oct – Narrative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latin typeface="HelloIHeart1" panose="02000603000000000000" pitchFamily="2" charset="0"/>
                <a:ea typeface="HelloIHeart1" panose="02000603000000000000" pitchFamily="2" charset="0"/>
              </a:rPr>
              <a:t>Oct – Dec – Procedure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latin typeface="HelloIHeart1" panose="02000603000000000000" pitchFamily="2" charset="0"/>
                <a:ea typeface="HelloIHeart1" panose="02000603000000000000" pitchFamily="2" charset="0"/>
              </a:rPr>
              <a:t>Jan – March – Exposition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latin typeface="HelloIHeart1" panose="02000603000000000000" pitchFamily="2" charset="0"/>
                <a:ea typeface="HelloIHeart1" panose="02000603000000000000" pitchFamily="2" charset="0"/>
              </a:rPr>
              <a:t>April – June - Explanation</a:t>
            </a:r>
          </a:p>
          <a:p>
            <a:pPr lvl="1"/>
            <a:endParaRPr lang="en-GB" sz="2000" dirty="0">
              <a:latin typeface="HelloIHeart1" panose="02000603000000000000" pitchFamily="2" charset="0"/>
              <a:ea typeface="HelloIHeart1" panose="02000603000000000000" pitchFamily="2" charset="0"/>
            </a:endParaRPr>
          </a:p>
          <a:p>
            <a:pPr lvl="1"/>
            <a:r>
              <a:rPr lang="en-GB" sz="2000" dirty="0">
                <a:latin typeface="HelloIHeart1" panose="02000603000000000000" pitchFamily="2" charset="0"/>
                <a:ea typeface="HelloIHeart1" panose="02000603000000000000" pitchFamily="2" charset="0"/>
              </a:rPr>
              <a:t>We will look at the purpose, structure and features of this type of writing.</a:t>
            </a:r>
            <a:endParaRPr lang="en-GB" sz="2000" dirty="0">
              <a:latin typeface="SassoonCR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5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89392"/>
            <a:ext cx="7092280" cy="857250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>
                <a:latin typeface="HelloIHeart1" panose="02000603000000000000" pitchFamily="2" charset="0"/>
                <a:ea typeface="HelloIHeart1" panose="02000603000000000000" pitchFamily="2" charset="0"/>
              </a:rPr>
              <a:t>Literacy – Spelling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lnSpc>
                <a:spcPct val="90000"/>
              </a:lnSpc>
              <a:buNone/>
            </a:pPr>
            <a:endParaRPr lang="en-GB" altLang="en-US" sz="2000" dirty="0">
              <a:latin typeface="KG Primary Italics" pitchFamily="2" charset="0"/>
            </a:endParaRPr>
          </a:p>
          <a:p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53990" y="936179"/>
            <a:ext cx="6055691" cy="4207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HelloIHeart1" panose="02000603000000000000" pitchFamily="2" charset="0"/>
                <a:ea typeface="HelloIHeart1" panose="02000603000000000000" pitchFamily="2" charset="0"/>
              </a:rPr>
              <a:t>We will continue to follow ‘Phonics International’ spelling and phonics programme. </a:t>
            </a:r>
          </a:p>
          <a:p>
            <a:r>
              <a:rPr lang="en-GB" sz="2800" dirty="0">
                <a:latin typeface="HelloIHeart1" panose="02000603000000000000" pitchFamily="2" charset="0"/>
                <a:ea typeface="HelloIHeart1" panose="02000603000000000000" pitchFamily="2" charset="0"/>
              </a:rPr>
              <a:t>Children will learn a new spelling sound every week, with activities in class, alongside homework. </a:t>
            </a:r>
          </a:p>
          <a:p>
            <a:r>
              <a:rPr lang="en-GB" sz="2800" dirty="0">
                <a:latin typeface="HelloIHeart1" panose="02000603000000000000" pitchFamily="2" charset="0"/>
                <a:ea typeface="HelloIHeart1" panose="02000603000000000000" pitchFamily="2" charset="0"/>
              </a:rPr>
              <a:t>This should be transferred in their writing tasks.</a:t>
            </a:r>
            <a:endParaRPr lang="en-GB" sz="2800" dirty="0">
              <a:latin typeface="SassoonCRInfant" pitchFamily="2" charset="0"/>
            </a:endParaRPr>
          </a:p>
        </p:txBody>
      </p:sp>
      <p:pic>
        <p:nvPicPr>
          <p:cNvPr id="13314" name="Picture 2" descr="https://attachments.office.net/owa/Leanne.Murray%40westlothian.org.uk/service.svc/s/GetAttachmentThumbnail?id=AAMkADhlZmE1NmU4LTNiZjEtNDg3Mi1iODQ2LWY4MzBiZDcyYjQ0OABGAAAAAABGm01E54N7RpOJzUbAair%2BBwDBINw0kYheRqaeYvFwQ7yNAAAAlSzTAAASUTfsOYYaQ4Dx7mxbVKWlAAii%2B2Y0AAABEgAQAMnq0z6dkt5Gr6%2FUHiPnQnk%3D&amp;thumbnailType=2&amp;token=eyJhbGciOiJSUzI1NiIsImtpZCI6IkQ4OThGN0RDMjk2ODQ1MDk1RUUwREZGQ0MzODBBOTM5NjUwNDNFNjQiLCJ0eXAiOiJKV1QiLCJ4NXQiOiIySmozM0Nsb1JRbGU0Tl84dzRDcE9XVUVQbVEifQ.eyJvcmlnaW4iOiJodHRwczovL291dGxvb2sub2ZmaWNlLmNvbSIsInVjIjoiYTU2YWNlM2Y0NmVmNDIwYjg0ZmIyY2U2NTQ4NTI5M2UiLCJ2ZXIiOiJFeGNoYW5nZS5DYWxsYmFjay5WMSIsImFwcGN0eHNlbmRlciI6Ik93YURvd25sb2FkQGNjZDMyY2EzLTE2Y2UtNDI4Zi05NTQxLTM3MmQ2YjA1MTkyOSIsImlzc3JpbmciOiJXVyIsImFwcGN0eCI6IntcIm1zZXhjaHByb3RcIjpcIm93YVwiLFwicHVpZFwiOlwiMTE1MzkwNjY2MDY1NjE2NjA4M1wiLFwic2NvcGVcIjpcIk93YURvd25sb2FkXCIsXCJvaWRcIjpcImEwNmZkYTg4LTM3YTMtNDU1Yy1iOTI1LTA4NTNmYzdjOTVmY1wiLFwicHJpbWFyeXNpZFwiOlwiUy0xLTUtMjEtMjgxNDA1MzYwNi0xODc1OTc4NDkzLTQ2MDE5MC0xMDk1NDIxNVwifSIsIm5iZiI6MTY2MjkxMzk4MiwiZXhwIjoxNjYyOTE0NTgyLCJpc3MiOiIwMDAwMDAwMi0wMDAwLTBmZjEtY2UwMC0wMDAwMDAwMDAwMDBAY2NkMzJjYTMtMTZjZS00MjhmLTk1NDEtMzcyZDZiMDUxOTI5IiwiYXVkIjoiMDAwMDAwMDItMDAwMC0wZmYxLWNlMDAtMDAwMDAwMDAwMDAwL2F0dGFjaG1lbnRzLm9mZmljZS5uZXRAY2NkMzJjYTMtMTZjZS00MjhmLTk1NDEtMzcyZDZiMDUxOTI5IiwiaGFwcCI6Im93YSJ9.cXUWZYrH8RRbcoGzFsHH5f3gjJfCMq7q4tdtMiYiQfzkucdfQJmivIYR8yteWVEcCjCY9pDUXt7ZbKKnzLaaSFbosCoFfnavHu1PQuWxO4wjhEgrYc963bC-6pT60wOVgmUgq2ZuNBgY14QArFqgk9_6v71ctK6PvOgSH6zCEM0vJLWqCEIHiojTsDfWFbOQNSCm0j06ODxzBoCgDxc-vyiV5sepIqmJvPgV9HQhnmG3XVUEhQMGI8oHbD610G69JGKT_vx0fLLixFvD9XQ4bdHIrawhrn_n3jEEL7C_nbWWa_Y52-v-z0AmVE5YUSfNiCJ1CGkc3SqjmzyzlYVR9A&amp;X-OWA-CANARY=6__A2_v9uUegWf6BoFjKSkAaePUTlNoY_mao4MkETkKkKu-JARZrmpbAwIFKmlXOI34jhSS_SNw.&amp;owa=outlook.office.com&amp;scriptVer=20220826004.06&amp;animation=tr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818" y="3507854"/>
            <a:ext cx="1558702" cy="155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2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-164554"/>
            <a:ext cx="7092280" cy="857250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>
                <a:latin typeface="HelloIHeart1" panose="02000603000000000000" pitchFamily="2" charset="0"/>
                <a:ea typeface="HelloIHeart1" panose="02000603000000000000" pitchFamily="2" charset="0"/>
              </a:rPr>
              <a:t>Literacy – Listening and Talking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lnSpc>
                <a:spcPct val="90000"/>
              </a:lnSpc>
              <a:buNone/>
            </a:pPr>
            <a:endParaRPr lang="en-GB" altLang="en-US" sz="2000" dirty="0">
              <a:latin typeface="KG Primary Italics" pitchFamily="2" charset="0"/>
            </a:endParaRPr>
          </a:p>
          <a:p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79712" y="627534"/>
            <a:ext cx="72008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loIHeart1" panose="02000603000000000000" pitchFamily="2" charset="0"/>
                <a:ea typeface="HelloIHeart1" panose="02000603000000000000" pitchFamily="2" charset="0"/>
              </a:rPr>
              <a:t>P4/5 will be offered daily opportunities to become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loIHeart1" panose="02000603000000000000" pitchFamily="2" charset="0"/>
                <a:ea typeface="HelloIHeart1" panose="02000603000000000000" pitchFamily="2" charset="0"/>
              </a:rPr>
              <a:t>confident individuals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loIHeart1" panose="02000603000000000000" pitchFamily="2" charset="0"/>
                <a:ea typeface="HelloIHeart1" panose="02000603000000000000" pitchFamily="2" charset="0"/>
              </a:rPr>
              <a:t>, expressing their opinions and sharing learning and experiences. </a:t>
            </a:r>
          </a:p>
          <a:p>
            <a:r>
              <a:rPr lang="en-GB" sz="1600" dirty="0">
                <a:latin typeface="HelloIHeart1" panose="02000603000000000000" pitchFamily="2" charset="0"/>
                <a:ea typeface="HelloIHeart1" panose="02000603000000000000" pitchFamily="2" charset="0"/>
              </a:rPr>
              <a:t>Children will be encouraged to build confidence when talking to others, focussing on, pace, tone, gesture, eye contact, volume, expression and emphasis.</a:t>
            </a:r>
          </a:p>
          <a:p>
            <a:r>
              <a:rPr lang="en-GB" sz="1600" dirty="0">
                <a:latin typeface="HelloIHeart1" panose="02000603000000000000" pitchFamily="2" charset="0"/>
                <a:ea typeface="HelloIHeart1" panose="02000603000000000000" pitchFamily="2" charset="0"/>
              </a:rPr>
              <a:t>Children should also show respect for the views of others by responding appropriately in discussions.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loIHeart1" panose="02000603000000000000" pitchFamily="2" charset="0"/>
              <a:ea typeface="HelloIHeart1" panose="02000603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890" y="4071754"/>
            <a:ext cx="1179539" cy="1179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824" y="4053053"/>
            <a:ext cx="1212366" cy="121694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339752" y="2355726"/>
            <a:ext cx="3528239" cy="2831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loIHeart1" panose="02000603000000000000" pitchFamily="2" charset="0"/>
                <a:ea typeface="HelloIHeart1" panose="02000603000000000000" pitchFamily="2" charset="0"/>
                <a:cs typeface="+mn-cs"/>
              </a:rPr>
              <a:t>Opportunities for Listening and Talking: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loIHeart1" panose="02000603000000000000" pitchFamily="2" charset="0"/>
                <a:ea typeface="HelloIHeart1" panose="02000603000000000000" pitchFamily="2" charset="0"/>
                <a:cs typeface="+mn-cs"/>
              </a:rPr>
              <a:t>Class and group discussions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loIHeart1" panose="02000603000000000000" pitchFamily="2" charset="0"/>
                <a:ea typeface="HelloIHeart1" panose="02000603000000000000" pitchFamily="2" charset="0"/>
                <a:cs typeface="+mn-cs"/>
              </a:rPr>
              <a:t>Learning discussions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loIHeart1" panose="02000603000000000000" pitchFamily="2" charset="0"/>
                <a:ea typeface="HelloIHeart1" panose="02000603000000000000" pitchFamily="2" charset="0"/>
                <a:cs typeface="+mn-cs"/>
              </a:rPr>
              <a:t>Number Talks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loIHeart1" panose="02000603000000000000" pitchFamily="2" charset="0"/>
                <a:ea typeface="HelloIHeart1" panose="02000603000000000000" pitchFamily="2" charset="0"/>
                <a:cs typeface="+mn-cs"/>
              </a:rPr>
              <a:t>Check in/news 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loIHeart1" panose="02000603000000000000" pitchFamily="2" charset="0"/>
                <a:ea typeface="HelloIHeart1" panose="02000603000000000000" pitchFamily="2" charset="0"/>
                <a:cs typeface="+mn-cs"/>
              </a:rPr>
              <a:t>Prepared class talks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loIHeart1" panose="02000603000000000000" pitchFamily="2" charset="0"/>
                <a:ea typeface="HelloIHeart1" panose="02000603000000000000" pitchFamily="2" charset="0"/>
                <a:cs typeface="+mn-cs"/>
              </a:rPr>
              <a:t>Whole school assemblies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loIHeart1" panose="02000603000000000000" pitchFamily="2" charset="0"/>
                <a:ea typeface="HelloIHeart1" panose="02000603000000000000" pitchFamily="2" charset="0"/>
                <a:cs typeface="+mn-cs"/>
              </a:rPr>
              <a:t>Play based learning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>
                <a:solidFill>
                  <a:prstClr val="black"/>
                </a:solidFill>
                <a:latin typeface="HelloIHeart1" panose="02000603000000000000" pitchFamily="2" charset="0"/>
                <a:ea typeface="HelloIHeart1" panose="02000603000000000000" pitchFamily="2" charset="0"/>
              </a:rPr>
              <a:t>Focussed Skills Builder sessions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loIHeart1" panose="02000603000000000000" pitchFamily="2" charset="0"/>
                <a:ea typeface="HelloIHeart1" panose="02000603000000000000" pitchFamily="2" charset="0"/>
                <a:cs typeface="+mn-cs"/>
              </a:rPr>
              <a:t>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72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1052"/>
            <a:ext cx="6476256" cy="630070"/>
          </a:xfrm>
        </p:spPr>
        <p:txBody>
          <a:bodyPr>
            <a:noAutofit/>
          </a:bodyPr>
          <a:lstStyle/>
          <a:p>
            <a:pPr algn="ctr"/>
            <a:r>
              <a:rPr lang="en-GB" sz="3600" b="1" u="sng" dirty="0">
                <a:latin typeface="HelloIHeart1" panose="02000603000000000000" pitchFamily="2" charset="0"/>
                <a:ea typeface="HelloIHeart1" panose="02000603000000000000" pitchFamily="2" charset="0"/>
              </a:rPr>
              <a:t>Numeracy and Maths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771550"/>
            <a:ext cx="6768752" cy="417646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258197" y="627534"/>
            <a:ext cx="65527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ELLOIHEART1" panose="02000603000000000000" pitchFamily="2" charset="0"/>
                <a:ea typeface="HELLOIHEART1" panose="02000603000000000000" pitchFamily="2" charset="0"/>
              </a:rPr>
              <a:t>Numeracy – the focus this term will be </a:t>
            </a:r>
            <a:r>
              <a:rPr lang="en-GB" sz="2400" b="1" dirty="0">
                <a:latin typeface="HELLOIHEART1" panose="02000603000000000000" pitchFamily="2" charset="0"/>
                <a:ea typeface="HELLOIHEART1" panose="02000603000000000000" pitchFamily="2" charset="0"/>
              </a:rPr>
              <a:t>Place Value</a:t>
            </a:r>
            <a:r>
              <a:rPr lang="en-GB" sz="2400" dirty="0">
                <a:latin typeface="HELLOIHEART1" panose="02000603000000000000" pitchFamily="2" charset="0"/>
                <a:ea typeface="HELLOIHEART1" panose="02000603000000000000" pitchFamily="2" charset="0"/>
              </a:rPr>
              <a:t> and the </a:t>
            </a:r>
            <a:r>
              <a:rPr lang="en-GB" sz="2400" b="1" dirty="0">
                <a:latin typeface="HELLOIHEART1" panose="02000603000000000000" pitchFamily="2" charset="0"/>
                <a:ea typeface="HELLOIHEART1" panose="02000603000000000000" pitchFamily="2" charset="0"/>
              </a:rPr>
              <a:t>Estimating and Rounding</a:t>
            </a:r>
            <a:endParaRPr lang="en-GB" sz="2400" dirty="0">
              <a:latin typeface="HELLOIHEART1" panose="02000603000000000000" pitchFamily="2" charset="0"/>
              <a:ea typeface="HELLOIHEART1" panose="02000603000000000000" pitchFamily="2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ELLOIHEART1" panose="02000603000000000000" pitchFamily="2" charset="0"/>
                <a:ea typeface="HELLOIHEART1" panose="02000603000000000000" pitchFamily="2" charset="0"/>
              </a:rPr>
              <a:t>Maths </a:t>
            </a:r>
            <a:r>
              <a:rPr lang="en-GB" sz="2400">
                <a:latin typeface="HELLOIHEART1" panose="02000603000000000000" pitchFamily="2" charset="0"/>
                <a:ea typeface="HELLOIHEART1" panose="02000603000000000000" pitchFamily="2" charset="0"/>
              </a:rPr>
              <a:t>– the </a:t>
            </a:r>
            <a:r>
              <a:rPr lang="en-GB" sz="2400" dirty="0">
                <a:latin typeface="HELLOIHEART1" panose="02000603000000000000" pitchFamily="2" charset="0"/>
                <a:ea typeface="HELLOIHEART1" panose="02000603000000000000" pitchFamily="2" charset="0"/>
              </a:rPr>
              <a:t>focus for this term will be </a:t>
            </a:r>
            <a:r>
              <a:rPr lang="en-GB" sz="2400" b="1" dirty="0">
                <a:latin typeface="HELLOIHEART1" panose="02000603000000000000" pitchFamily="2" charset="0"/>
                <a:ea typeface="HELLOIHEART1" panose="02000603000000000000" pitchFamily="2" charset="0"/>
              </a:rPr>
              <a:t>Data Handling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ELLOIHEART1" panose="02000603000000000000" pitchFamily="2" charset="0"/>
                <a:ea typeface="HELLOIHEART1" panose="02000603000000000000" pitchFamily="2" charset="0"/>
              </a:rPr>
              <a:t>We will also continue to develop mental strategies using Number Talks and explore problem solving through real life contexts.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HELLOIHEART1" panose="02000603000000000000" pitchFamily="2" charset="0"/>
                <a:ea typeface="HELLOIHEART1" panose="02000603000000000000" pitchFamily="2" charset="0"/>
              </a:rPr>
              <a:t>We continue to use a range of resources and programmes to support our numeracy and maths.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299942"/>
            <a:ext cx="1014863" cy="1014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652" y="4299942"/>
            <a:ext cx="1014863" cy="101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5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61963"/>
            <a:ext cx="6347048" cy="709587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>
                <a:latin typeface="HelloIHeart1" panose="02000603000000000000" pitchFamily="2" charset="0"/>
                <a:ea typeface="HelloIHeart1" panose="02000603000000000000" pitchFamily="2" charset="0"/>
              </a:rPr>
              <a:t>Health and Wellbeing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95736" y="771550"/>
            <a:ext cx="6948264" cy="3816424"/>
          </a:xfrm>
        </p:spPr>
        <p:txBody>
          <a:bodyPr>
            <a:normAutofit fontScale="62500" lnSpcReduction="20000"/>
          </a:bodyPr>
          <a:lstStyle/>
          <a:p>
            <a:r>
              <a:rPr lang="en-GB" sz="3100" dirty="0">
                <a:latin typeface="HELLOIHEART1" panose="02000603000000000000" pitchFamily="2" charset="0"/>
                <a:ea typeface="HELLOIHEART1" panose="02000603000000000000" pitchFamily="2" charset="0"/>
              </a:rPr>
              <a:t>UNCRC Focus – Children’s Rights</a:t>
            </a:r>
          </a:p>
          <a:p>
            <a:r>
              <a:rPr lang="en-GB" sz="3100" dirty="0">
                <a:latin typeface="HELLOIHEART1" panose="02000603000000000000" pitchFamily="2" charset="0"/>
                <a:ea typeface="HELLOIHEART1" panose="02000603000000000000" pitchFamily="2" charset="0"/>
              </a:rPr>
              <a:t>SOAR Values </a:t>
            </a:r>
          </a:p>
          <a:p>
            <a:pPr lvl="1"/>
            <a:r>
              <a:rPr lang="en-GB" sz="3100" dirty="0">
                <a:latin typeface="HELLOIHEART1" panose="02000603000000000000" pitchFamily="2" charset="0"/>
                <a:ea typeface="HELLOIHEART1" panose="02000603000000000000" pitchFamily="2" charset="0"/>
              </a:rPr>
              <a:t>Successful, Optimistic, Adventurous &amp; Respectful</a:t>
            </a:r>
          </a:p>
          <a:p>
            <a:r>
              <a:rPr lang="en-GB" sz="3100" dirty="0">
                <a:latin typeface="HELLOIHEART1" panose="02000603000000000000" pitchFamily="2" charset="0"/>
                <a:ea typeface="HELLOIHEART1" panose="02000603000000000000" pitchFamily="2" charset="0"/>
              </a:rPr>
              <a:t>Positive relationships – Ready, Respect, Safe</a:t>
            </a:r>
          </a:p>
          <a:p>
            <a:r>
              <a:rPr lang="en-GB" sz="3100" dirty="0">
                <a:latin typeface="HELLOIHEART1" panose="02000603000000000000" pitchFamily="2" charset="0"/>
                <a:ea typeface="HELLOIHEART1" panose="02000603000000000000" pitchFamily="2" charset="0"/>
              </a:rPr>
              <a:t>Daily HWB check-ins</a:t>
            </a:r>
          </a:p>
          <a:p>
            <a:r>
              <a:rPr lang="en-GB" sz="3100" dirty="0">
                <a:latin typeface="HELLOIHEART1" panose="02000603000000000000" pitchFamily="2" charset="0"/>
                <a:ea typeface="HELLOIHEART1" panose="02000603000000000000" pitchFamily="2" charset="0"/>
              </a:rPr>
              <a:t>Class Charter</a:t>
            </a:r>
          </a:p>
          <a:p>
            <a:r>
              <a:rPr lang="en-GB" sz="3100" dirty="0">
                <a:latin typeface="HELLOIHEART1" panose="02000603000000000000" pitchFamily="2" charset="0"/>
                <a:ea typeface="HELLOIHEART1" panose="02000603000000000000" pitchFamily="2" charset="0"/>
              </a:rPr>
              <a:t>One Trusted Adult</a:t>
            </a:r>
          </a:p>
          <a:p>
            <a:r>
              <a:rPr lang="en-GB" sz="3100" dirty="0">
                <a:latin typeface="HELLOIHEART1" panose="02000603000000000000" pitchFamily="2" charset="0"/>
                <a:ea typeface="HELLOIHEART1" panose="02000603000000000000" pitchFamily="2" charset="0"/>
              </a:rPr>
              <a:t>WL HWB Trackers</a:t>
            </a:r>
          </a:p>
          <a:p>
            <a:r>
              <a:rPr lang="en-GB" sz="3100" dirty="0">
                <a:latin typeface="HELLOIHEART1" panose="02000603000000000000" pitchFamily="2" charset="0"/>
                <a:ea typeface="HELLOIHEART1" panose="02000603000000000000" pitchFamily="2" charset="0"/>
              </a:rPr>
              <a:t>RSHP</a:t>
            </a:r>
          </a:p>
          <a:p>
            <a:r>
              <a:rPr lang="en-GB" sz="3100" dirty="0">
                <a:latin typeface="HELLOIHEART1" panose="02000603000000000000" pitchFamily="2" charset="0"/>
                <a:ea typeface="HELLOIHEART1" panose="02000603000000000000" pitchFamily="2" charset="0"/>
              </a:rPr>
              <a:t>P5 - Residential</a:t>
            </a:r>
          </a:p>
          <a:p>
            <a:endParaRPr lang="en-GB" sz="3100" dirty="0">
              <a:latin typeface="HELLOIHEART1" panose="02000603000000000000" pitchFamily="2" charset="0"/>
              <a:ea typeface="HELLOIHEART1" panose="02000603000000000000" pitchFamily="2" charset="0"/>
            </a:endParaRPr>
          </a:p>
          <a:p>
            <a:r>
              <a:rPr lang="en-GB" sz="3100" b="1" dirty="0">
                <a:latin typeface="HELLOIHEART1" panose="02000603000000000000" pitchFamily="2" charset="0"/>
                <a:ea typeface="HELLOIHEART1" panose="02000603000000000000" pitchFamily="2" charset="0"/>
              </a:rPr>
              <a:t>P.E – Tuesday and Wednesday</a:t>
            </a:r>
          </a:p>
          <a:p>
            <a:endParaRPr lang="en-GB" dirty="0">
              <a:latin typeface="HELLOIHEART1" panose="02000603000000000000" pitchFamily="2" charset="0"/>
              <a:ea typeface="HELLOIHEART1" panose="02000603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795885"/>
            <a:ext cx="1473163" cy="1473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261" y="3795886"/>
            <a:ext cx="1473163" cy="147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8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23192"/>
            <a:ext cx="6347048" cy="57635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latin typeface="HelloIHeart1" panose="02000603000000000000" pitchFamily="2" charset="0"/>
                <a:ea typeface="HelloIHeart1" panose="02000603000000000000" pitchFamily="2" charset="0"/>
              </a:rPr>
              <a:t>Skills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339752" y="699542"/>
            <a:ext cx="6552728" cy="2304256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GB" sz="2800" dirty="0">
                <a:latin typeface="HELLOIHEART1" panose="02000603000000000000" pitchFamily="2" charset="0"/>
                <a:ea typeface="HELLOIHEART1" panose="02000603000000000000" pitchFamily="2" charset="0"/>
              </a:rPr>
              <a:t>In Mid Calder we use the </a:t>
            </a:r>
            <a:r>
              <a:rPr lang="en-GB" sz="2800" u="sng" dirty="0">
                <a:latin typeface="HELLOIHEART1" panose="02000603000000000000" pitchFamily="2" charset="0"/>
                <a:ea typeface="HELLOIHEART1" panose="02000603000000000000" pitchFamily="2" charset="0"/>
              </a:rPr>
              <a:t>Skills Builder Programme</a:t>
            </a:r>
            <a:r>
              <a:rPr lang="en-GB" sz="2800" dirty="0">
                <a:latin typeface="HELLOIHEART1" panose="02000603000000000000" pitchFamily="2" charset="0"/>
                <a:ea typeface="HELLOIHEART1" panose="02000603000000000000" pitchFamily="2" charset="0"/>
              </a:rPr>
              <a:t>. </a:t>
            </a:r>
          </a:p>
          <a:p>
            <a:pPr marL="0" indent="0">
              <a:buNone/>
              <a:defRPr/>
            </a:pPr>
            <a:r>
              <a:rPr lang="en-GB" sz="2800" b="0" i="0" u="none" strike="noStrike" dirty="0">
                <a:effectLst/>
                <a:latin typeface="HELLOIHEART1" panose="02000603000000000000" pitchFamily="2" charset="0"/>
                <a:ea typeface="HELLOIHEART1" panose="02000603000000000000" pitchFamily="2" charset="0"/>
              </a:rPr>
              <a:t>The programme allows us to support every child build essential skills that will not only help them thrive in school but also in their wider lives.</a:t>
            </a:r>
          </a:p>
          <a:p>
            <a:pPr marL="0" indent="0">
              <a:buNone/>
              <a:defRPr/>
            </a:pPr>
            <a:endParaRPr lang="en-GB" sz="2600" dirty="0"/>
          </a:p>
          <a:p>
            <a:pPr marL="0" indent="0">
              <a:buNone/>
              <a:defRPr/>
            </a:pPr>
            <a:endParaRPr lang="en-GB" sz="2600" dirty="0"/>
          </a:p>
          <a:p>
            <a:pPr marL="0" indent="0">
              <a:buNone/>
              <a:defRPr/>
            </a:pPr>
            <a:endParaRPr lang="en-GB" sz="2600" dirty="0"/>
          </a:p>
          <a:p>
            <a:pPr marL="0" indent="0">
              <a:buNone/>
              <a:defRPr/>
            </a:pPr>
            <a:endParaRPr lang="en-GB" sz="1800" dirty="0">
              <a:latin typeface="SassoonCRInfant" pitchFamily="2" charset="0"/>
            </a:endParaRPr>
          </a:p>
          <a:p>
            <a:pPr>
              <a:defRPr/>
            </a:pPr>
            <a:endParaRPr lang="en-GB" sz="1800" dirty="0">
              <a:latin typeface="SassoonCRInfant" pitchFamily="2" charset="0"/>
            </a:endParaRPr>
          </a:p>
          <a:p>
            <a:pPr marL="0" indent="0">
              <a:buNone/>
              <a:defRPr/>
            </a:pPr>
            <a:endParaRPr lang="en-GB" sz="1800" dirty="0">
              <a:latin typeface="SassoonCRInfant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64" y="3723878"/>
            <a:ext cx="1082749" cy="10827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096" y="3743970"/>
            <a:ext cx="1078679" cy="10827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217" y="3733924"/>
            <a:ext cx="1082749" cy="10827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747" y="3733926"/>
            <a:ext cx="1082749" cy="10827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898" y="3723878"/>
            <a:ext cx="1082749" cy="10827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142" y="3733924"/>
            <a:ext cx="1082749" cy="10827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916" y="3743970"/>
            <a:ext cx="1078679" cy="10827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674" y="3733925"/>
            <a:ext cx="1082749" cy="108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1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-20824"/>
            <a:ext cx="6347048" cy="57635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latin typeface="HelloIHeart1" panose="02000603000000000000" pitchFamily="2" charset="0"/>
                <a:ea typeface="HelloIHeart1" panose="02000603000000000000" pitchFamily="2" charset="0"/>
              </a:rPr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555526"/>
            <a:ext cx="6347048" cy="1656183"/>
          </a:xfrm>
        </p:spPr>
        <p:txBody>
          <a:bodyPr>
            <a:noAutofit/>
          </a:bodyPr>
          <a:lstStyle/>
          <a:p>
            <a:r>
              <a:rPr lang="en-GB" sz="2000" dirty="0">
                <a:latin typeface="HelloIHeart1" panose="02000603000000000000" pitchFamily="2" charset="0"/>
                <a:ea typeface="HelloIHeart1" panose="02000603000000000000" pitchFamily="2" charset="0"/>
              </a:rPr>
              <a:t>Homework tasks will be </a:t>
            </a:r>
            <a:r>
              <a:rPr lang="en-GB" sz="2000" u="sng" dirty="0">
                <a:latin typeface="HelloIHeart1" panose="02000603000000000000" pitchFamily="2" charset="0"/>
                <a:ea typeface="HelloIHeart1" panose="02000603000000000000" pitchFamily="2" charset="0"/>
              </a:rPr>
              <a:t>handed out on a Tuesday</a:t>
            </a:r>
            <a:r>
              <a:rPr lang="en-GB" sz="2000" dirty="0">
                <a:latin typeface="HelloIHeart1" panose="02000603000000000000" pitchFamily="2" charset="0"/>
                <a:ea typeface="HelloIHeart1" panose="02000603000000000000" pitchFamily="2" charset="0"/>
              </a:rPr>
              <a:t> and should be </a:t>
            </a:r>
            <a:r>
              <a:rPr lang="en-GB" sz="2000" u="sng" dirty="0">
                <a:latin typeface="HelloIHeart1" panose="02000603000000000000" pitchFamily="2" charset="0"/>
                <a:ea typeface="HelloIHeart1" panose="02000603000000000000" pitchFamily="2" charset="0"/>
              </a:rPr>
              <a:t>handed back in to school on a Monday.</a:t>
            </a:r>
          </a:p>
          <a:p>
            <a:r>
              <a:rPr lang="en-GB" sz="2000" dirty="0">
                <a:latin typeface="HelloIHeart1" panose="02000603000000000000" pitchFamily="2" charset="0"/>
                <a:ea typeface="HelloIHeart1" panose="02000603000000000000" pitchFamily="2" charset="0"/>
              </a:rPr>
              <a:t>Homework will consist of a spelling activity and a maths task. Sometimes there will be a task from another curricular area. </a:t>
            </a:r>
            <a:endParaRPr lang="en-GB" sz="1800" dirty="0">
              <a:latin typeface="HelloIHeart1" panose="02000603000000000000" pitchFamily="2" charset="0"/>
              <a:ea typeface="HelloIHeart1" panose="020006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283718"/>
            <a:ext cx="2126772" cy="2834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376" y="2263564"/>
            <a:ext cx="2162011" cy="2854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2283718"/>
            <a:ext cx="2021819" cy="270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2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-164554"/>
            <a:ext cx="6347048" cy="781595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>
                <a:latin typeface="HelloIHeart1" panose="02000603000000000000" pitchFamily="2" charset="0"/>
                <a:ea typeface="HelloIHeart1" panose="02000603000000000000" pitchFamily="2" charset="0"/>
              </a:rPr>
              <a:t>Digital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555527"/>
            <a:ext cx="6347048" cy="165618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200" dirty="0">
                <a:latin typeface="HelloIHeart1" panose="02000603000000000000" pitchFamily="2" charset="0"/>
                <a:ea typeface="HelloIHeart1" panose="02000603000000000000" pitchFamily="2" charset="0"/>
              </a:rPr>
              <a:t>Continued use of digital technologies to enhance and engage learning across the curriculum.</a:t>
            </a:r>
          </a:p>
          <a:p>
            <a:pPr>
              <a:defRPr/>
            </a:pPr>
            <a:r>
              <a:rPr lang="en-GB" sz="2200" dirty="0">
                <a:latin typeface="HelloIHeart1" panose="02000603000000000000" pitchFamily="2" charset="0"/>
                <a:ea typeface="HelloIHeart1" panose="02000603000000000000" pitchFamily="2" charset="0"/>
              </a:rPr>
              <a:t>Children use a range of devices and digital platforms:</a:t>
            </a:r>
          </a:p>
          <a:p>
            <a:pPr marL="0" indent="0">
              <a:buNone/>
              <a:defRPr/>
            </a:pPr>
            <a:endParaRPr lang="en-GB" sz="1800" dirty="0">
              <a:latin typeface="SassoonCRInfant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27784" y="2211710"/>
            <a:ext cx="2808312" cy="2664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000" dirty="0" err="1">
                <a:latin typeface="HelloIHeart1" panose="02000603000000000000" pitchFamily="2" charset="0"/>
                <a:ea typeface="HelloIHeart1" panose="02000603000000000000" pitchFamily="2" charset="0"/>
              </a:rPr>
              <a:t>Sumdog</a:t>
            </a:r>
            <a:endParaRPr lang="en-GB" sz="2000" dirty="0">
              <a:latin typeface="HelloIHeart1" panose="02000603000000000000" pitchFamily="2" charset="0"/>
              <a:ea typeface="HelloIHeart1" panose="02000603000000000000" pitchFamily="2" charset="0"/>
            </a:endParaRPr>
          </a:p>
          <a:p>
            <a:pPr>
              <a:defRPr/>
            </a:pPr>
            <a:r>
              <a:rPr lang="en-GB" sz="2000" dirty="0">
                <a:latin typeface="HelloIHeart1" panose="02000603000000000000" pitchFamily="2" charset="0"/>
                <a:ea typeface="HelloIHeart1" panose="02000603000000000000" pitchFamily="2" charset="0"/>
              </a:rPr>
              <a:t>Hit the Button</a:t>
            </a:r>
          </a:p>
          <a:p>
            <a:pPr>
              <a:defRPr/>
            </a:pPr>
            <a:r>
              <a:rPr lang="en-GB" sz="2000" dirty="0">
                <a:latin typeface="HelloIHeart1" panose="02000603000000000000" pitchFamily="2" charset="0"/>
                <a:ea typeface="HelloIHeart1" panose="02000603000000000000" pitchFamily="2" charset="0"/>
              </a:rPr>
              <a:t>Top marks</a:t>
            </a:r>
          </a:p>
          <a:p>
            <a:pPr>
              <a:defRPr/>
            </a:pPr>
            <a:r>
              <a:rPr lang="en-GB" sz="2000" dirty="0">
                <a:latin typeface="HelloIHeart1" panose="02000603000000000000" pitchFamily="2" charset="0"/>
                <a:ea typeface="HelloIHeart1" panose="02000603000000000000" pitchFamily="2" charset="0"/>
              </a:rPr>
              <a:t>First News</a:t>
            </a:r>
          </a:p>
          <a:p>
            <a:pPr>
              <a:defRPr/>
            </a:pPr>
            <a:r>
              <a:rPr lang="en-GB" sz="2000" dirty="0">
                <a:latin typeface="HelloIHeart1" panose="02000603000000000000" pitchFamily="2" charset="0"/>
                <a:ea typeface="HelloIHeart1" panose="02000603000000000000" pitchFamily="2" charset="0"/>
              </a:rPr>
              <a:t>EPIC reading</a:t>
            </a:r>
          </a:p>
          <a:p>
            <a:pPr>
              <a:defRPr/>
            </a:pPr>
            <a:r>
              <a:rPr lang="en-GB" sz="2000" dirty="0">
                <a:latin typeface="HelloIHeart1" panose="02000603000000000000" pitchFamily="2" charset="0"/>
                <a:ea typeface="HelloIHeart1" panose="02000603000000000000" pitchFamily="2" charset="0"/>
              </a:rPr>
              <a:t>Procreate</a:t>
            </a:r>
          </a:p>
          <a:p>
            <a:pPr>
              <a:defRPr/>
            </a:pPr>
            <a:r>
              <a:rPr lang="en-GB" sz="2000" dirty="0">
                <a:latin typeface="HelloIHeart1" panose="02000603000000000000" pitchFamily="2" charset="0"/>
                <a:ea typeface="HelloIHeart1" panose="02000603000000000000" pitchFamily="2" charset="0"/>
              </a:rPr>
              <a:t>Minecraft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1800" dirty="0">
              <a:latin typeface="SassoonCRInfant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48064" y="2250490"/>
            <a:ext cx="2232248" cy="2664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000" dirty="0">
                <a:latin typeface="HelloIHeart1" panose="02000603000000000000" pitchFamily="2" charset="0"/>
                <a:ea typeface="HelloIHeart1" panose="02000603000000000000" pitchFamily="2" charset="0"/>
              </a:rPr>
              <a:t>Netbooks</a:t>
            </a:r>
          </a:p>
          <a:p>
            <a:pPr>
              <a:defRPr/>
            </a:pPr>
            <a:r>
              <a:rPr lang="en-GB" sz="2000" dirty="0">
                <a:latin typeface="HelloIHeart1" panose="02000603000000000000" pitchFamily="2" charset="0"/>
                <a:ea typeface="HelloIHeart1" panose="02000603000000000000" pitchFamily="2" charset="0"/>
              </a:rPr>
              <a:t>iPads</a:t>
            </a:r>
          </a:p>
          <a:p>
            <a:pPr>
              <a:defRPr/>
            </a:pPr>
            <a:r>
              <a:rPr lang="en-GB" sz="2000" dirty="0" err="1">
                <a:latin typeface="HelloIHeart1" panose="02000603000000000000" pitchFamily="2" charset="0"/>
                <a:ea typeface="HelloIHeart1" panose="02000603000000000000" pitchFamily="2" charset="0"/>
              </a:rPr>
              <a:t>Spheros</a:t>
            </a:r>
            <a:endParaRPr lang="en-GB" sz="2000" dirty="0">
              <a:latin typeface="HelloIHeart1" panose="02000603000000000000" pitchFamily="2" charset="0"/>
              <a:ea typeface="HelloIHeart1" panose="02000603000000000000" pitchFamily="2" charset="0"/>
            </a:endParaRPr>
          </a:p>
          <a:p>
            <a:pPr>
              <a:defRPr/>
            </a:pPr>
            <a:r>
              <a:rPr lang="en-GB" sz="2000" dirty="0">
                <a:latin typeface="HelloIHeart1" panose="02000603000000000000" pitchFamily="2" charset="0"/>
                <a:ea typeface="HelloIHeart1" panose="02000603000000000000" pitchFamily="2" charset="0"/>
              </a:rPr>
              <a:t>Green screen</a:t>
            </a:r>
          </a:p>
          <a:p>
            <a:pPr>
              <a:defRPr/>
            </a:pPr>
            <a:r>
              <a:rPr lang="en-GB" sz="2000" dirty="0">
                <a:latin typeface="HelloIHeart1" panose="02000603000000000000" pitchFamily="2" charset="0"/>
                <a:ea typeface="HelloIHeart1" panose="02000603000000000000" pitchFamily="2" charset="0"/>
              </a:rPr>
              <a:t>Stick bots</a:t>
            </a:r>
          </a:p>
          <a:p>
            <a:pPr>
              <a:defRPr/>
            </a:pPr>
            <a:r>
              <a:rPr lang="en-GB" sz="2000" dirty="0" err="1">
                <a:latin typeface="HelloIHeart1" panose="02000603000000000000" pitchFamily="2" charset="0"/>
                <a:ea typeface="HelloIHeart1" panose="02000603000000000000" pitchFamily="2" charset="0"/>
              </a:rPr>
              <a:t>Beebots</a:t>
            </a:r>
            <a:r>
              <a:rPr lang="en-GB" sz="2000" dirty="0">
                <a:latin typeface="HelloIHeart1" panose="02000603000000000000" pitchFamily="2" charset="0"/>
                <a:ea typeface="HelloIHeart1" panose="02000603000000000000" pitchFamily="2" charset="0"/>
              </a:rPr>
              <a:t>/</a:t>
            </a:r>
            <a:r>
              <a:rPr lang="en-GB" sz="2000" dirty="0" err="1">
                <a:latin typeface="HelloIHeart1" panose="02000603000000000000" pitchFamily="2" charset="0"/>
                <a:ea typeface="HelloIHeart1" panose="02000603000000000000" pitchFamily="2" charset="0"/>
              </a:rPr>
              <a:t>botleys</a:t>
            </a:r>
            <a:endParaRPr lang="en-GB" sz="2000" dirty="0">
              <a:latin typeface="HelloIHeart1" panose="02000603000000000000" pitchFamily="2" charset="0"/>
              <a:ea typeface="HelloIHeart1" panose="02000603000000000000" pitchFamily="2" charset="0"/>
            </a:endParaRPr>
          </a:p>
          <a:p>
            <a:pPr>
              <a:defRPr/>
            </a:pPr>
            <a:r>
              <a:rPr lang="en-GB" sz="2000" dirty="0">
                <a:latin typeface="HelloIHeart1" panose="02000603000000000000" pitchFamily="2" charset="0"/>
                <a:ea typeface="HelloIHeart1" panose="02000603000000000000" pitchFamily="2" charset="0"/>
              </a:rPr>
              <a:t>BYOD – P5</a:t>
            </a:r>
          </a:p>
          <a:p>
            <a:pPr>
              <a:defRPr/>
            </a:pPr>
            <a:endParaRPr lang="en-GB" sz="2400" dirty="0"/>
          </a:p>
          <a:p>
            <a:pPr>
              <a:defRPr/>
            </a:pPr>
            <a:endParaRPr lang="en-GB" sz="2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1800" dirty="0">
              <a:latin typeface="SassoonCRInfant" pitchFamily="2" charset="0"/>
            </a:endParaRPr>
          </a:p>
        </p:txBody>
      </p:sp>
      <p:pic>
        <p:nvPicPr>
          <p:cNvPr id="11266" name="Picture 2" descr="https://attachments.office.net/owa/Leanne.Murray%40westlothian.org.uk/service.svc/s/GetAttachmentThumbnail?id=AAMkADhlZmE1NmU4LTNiZjEtNDg3Mi1iODQ2LWY4MzBiZDcyYjQ0OABGAAAAAABGm01E54N7RpOJzUbAair%2BBwDBINw0kYheRqaeYvFwQ7yNAAAAlSzTAAASUTfsOYYaQ4Dx7mxbVKWlAAii%2B2YyAAABEgAQAGXwK50ldFlFt0Ca0ZYc%2Bhs%3D&amp;thumbnailType=2&amp;token=eyJhbGciOiJSUzI1NiIsImtpZCI6IkQ4OThGN0RDMjk2ODQ1MDk1RUUwREZGQ0MzODBBOTM5NjUwNDNFNjQiLCJ0eXAiOiJKV1QiLCJ4NXQiOiIySmozM0Nsb1JRbGU0Tl84dzRDcE9XVUVQbVEifQ.eyJvcmlnaW4iOiJodHRwczovL291dGxvb2sub2ZmaWNlLmNvbSIsInVjIjoiYTU2YWNlM2Y0NmVmNDIwYjg0ZmIyY2U2NTQ4NTI5M2UiLCJ2ZXIiOiJFeGNoYW5nZS5DYWxsYmFjay5WMSIsImFwcGN0eHNlbmRlciI6Ik93YURvd25sb2FkQGNjZDMyY2EzLTE2Y2UtNDI4Zi05NTQxLTM3MmQ2YjA1MTkyOSIsImlzc3JpbmciOiJXVyIsImFwcGN0eCI6IntcIm1zZXhjaHByb3RcIjpcIm93YVwiLFwicHVpZFwiOlwiMTE1MzkwNjY2MDY1NjE2NjA4M1wiLFwic2NvcGVcIjpcIk93YURvd25sb2FkXCIsXCJvaWRcIjpcImEwNmZkYTg4LTM3YTMtNDU1Yy1iOTI1LTA4NTNmYzdjOTVmY1wiLFwicHJpbWFyeXNpZFwiOlwiUy0xLTUtMjEtMjgxNDA1MzYwNi0xODc1OTc4NDkzLTQ2MDE5MC0xMDk1NDIxNVwifSIsIm5iZiI6MTY2MjkxMzcyMiwiZXhwIjoxNjYyOTE0MzIyLCJpc3MiOiIwMDAwMDAwMi0wMDAwLTBmZjEtY2UwMC0wMDAwMDAwMDAwMDBAY2NkMzJjYTMtMTZjZS00MjhmLTk1NDEtMzcyZDZiMDUxOTI5IiwiYXVkIjoiMDAwMDAwMDItMDAwMC0wZmYxLWNlMDAtMDAwMDAwMDAwMDAwL2F0dGFjaG1lbnRzLm9mZmljZS5uZXRAY2NkMzJjYTMtMTZjZS00MjhmLTk1NDEtMzcyZDZiMDUxOTI5IiwiaGFwcCI6Im93YSJ9.S4652xcOdRejt943jrfbgopsCpZFM2oCog8B7v5h55ttJQoT5jj_5O-oVlGKjSnqpe_IGxhRDJ2YAPQ73nMF8yM40sEnIzsPngBMMUKnVjYTSZXIYH_hLO4r6LB_Z_9BAmVIIiuRkKaSy5KtHhlQkM491gC0TsjOYUZNE84uW9w9lC-HcIB5x8k_K67iRSWSD-SMpVXMniU8I4yoSmVc76_vt6FXQP3vZcZ4yn8XaoViBEkPvbXXsxfNgNRKGMMnXv8HwAn1sm18ec1qPz93Oh8X4Pcayvqqfb09nWkbH9M-3XZaNeQnZAr9-edgNn5P_R3e8JkvsWahR1wijMmpFQ&amp;X-OWA-CANARY=E6mMXa2rW0a5kqhOzY5mNXBsAN8SlNoYost4bXatbBryjtYCaW_Y0n3r38ZJ5SvP3yc9SFFhLL0.&amp;owa=outlook.office.com&amp;scriptVer=20220826004.06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026" y="3359432"/>
            <a:ext cx="1810731" cy="181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49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51470"/>
            <a:ext cx="6347048" cy="781595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>
                <a:latin typeface="HelloIHeart1" panose="02000603000000000000" pitchFamily="2" charset="0"/>
                <a:ea typeface="HelloIHeart1" panose="02000603000000000000" pitchFamily="2" charset="0"/>
              </a:rPr>
              <a:t>Pupil Voice</a:t>
            </a:r>
          </a:p>
        </p:txBody>
      </p:sp>
      <p:sp>
        <p:nvSpPr>
          <p:cNvPr id="7" name="Rectangle 6"/>
          <p:cNvSpPr/>
          <p:nvPr/>
        </p:nvSpPr>
        <p:spPr>
          <a:xfrm>
            <a:off x="2267744" y="699542"/>
            <a:ext cx="65527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LOIHEART1" panose="02000603000000000000" pitchFamily="2" charset="0"/>
                <a:ea typeface="HELLOIHEART1" panose="02000603000000000000" pitchFamily="2" charset="0"/>
                <a:cs typeface="+mn-cs"/>
              </a:rPr>
              <a:t>Children are at the heart of all our planning and it is important to us that their voice is heard.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LOIHEART1" panose="02000603000000000000" pitchFamily="2" charset="0"/>
              <a:ea typeface="HELLOIHEART1" panose="02000603000000000000" pitchFamily="2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LOIHEART1" panose="02000603000000000000" pitchFamily="2" charset="0"/>
                <a:ea typeface="HELLOIHEART1" panose="02000603000000000000" pitchFamily="2" charset="0"/>
                <a:cs typeface="+mn-cs"/>
              </a:rPr>
              <a:t>Consultative planners – IDL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LOIHEART1" panose="02000603000000000000" pitchFamily="2" charset="0"/>
                <a:ea typeface="HELLOIHEART1" panose="02000603000000000000" pitchFamily="2" charset="0"/>
                <a:cs typeface="+mn-cs"/>
              </a:rPr>
              <a:t>Class Charter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LOIHEART1" panose="02000603000000000000" pitchFamily="2" charset="0"/>
                <a:ea typeface="HELLOIHEART1" panose="02000603000000000000" pitchFamily="2" charset="0"/>
                <a:cs typeface="+mn-cs"/>
              </a:rPr>
              <a:t>Set up of Committee groups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LOIHEART1" panose="02000603000000000000" pitchFamily="2" charset="0"/>
                <a:ea typeface="HELLOIHEART1" panose="02000603000000000000" pitchFamily="2" charset="0"/>
                <a:cs typeface="+mn-cs"/>
              </a:rPr>
              <a:t>House Meetings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338356" y="3368923"/>
            <a:ext cx="2237232" cy="1257723"/>
          </a:xfrm>
          <a:prstGeom prst="wedgeRoundRectCallout">
            <a:avLst>
              <a:gd name="adj1" fmla="val -51245"/>
              <a:gd name="adj2" fmla="val 89809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367216" y="3003798"/>
            <a:ext cx="2237232" cy="1257723"/>
          </a:xfrm>
          <a:prstGeom prst="wedgeRoundRectCallout">
            <a:avLst>
              <a:gd name="adj1" fmla="val 51784"/>
              <a:gd name="adj2" fmla="val 99262"/>
              <a:gd name="adj3" fmla="val 16667"/>
            </a:avLst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85271"/>
            <a:ext cx="1082749" cy="10827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891" y="4085271"/>
            <a:ext cx="1078679" cy="10827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081" y="4085270"/>
            <a:ext cx="1078679" cy="108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2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627534"/>
            <a:ext cx="6347048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C00000"/>
                </a:solidFill>
                <a:latin typeface="HelloIHeart1" panose="02000603000000000000" pitchFamily="2" charset="0"/>
                <a:ea typeface="HelloIHeart1" panose="02000603000000000000" pitchFamily="2" charset="0"/>
              </a:rPr>
              <a:t>Monday to Thursday:</a:t>
            </a:r>
            <a:endParaRPr lang="en-GB" sz="2400" dirty="0">
              <a:latin typeface="HelloIHeart1" panose="02000603000000000000" pitchFamily="2" charset="0"/>
              <a:ea typeface="HelloIHeart1" panose="02000603000000000000" pitchFamily="2" charset="0"/>
            </a:endParaRPr>
          </a:p>
          <a:p>
            <a:r>
              <a:rPr lang="en-GB" sz="2400" dirty="0">
                <a:latin typeface="HelloIHeart1" panose="02000603000000000000" pitchFamily="2" charset="0"/>
                <a:ea typeface="HelloIHeart1" panose="02000603000000000000" pitchFamily="2" charset="0"/>
              </a:rPr>
              <a:t>8.00 		Breakfast Club (Optional)</a:t>
            </a:r>
          </a:p>
          <a:p>
            <a:r>
              <a:rPr lang="en-GB" sz="2400" dirty="0">
                <a:latin typeface="HelloIHeart1" panose="02000603000000000000" pitchFamily="2" charset="0"/>
                <a:ea typeface="HelloIHeart1" panose="02000603000000000000" pitchFamily="2" charset="0"/>
              </a:rPr>
              <a:t>8.30 		Playground supervision</a:t>
            </a:r>
          </a:p>
          <a:p>
            <a:r>
              <a:rPr lang="en-GB" sz="2400" dirty="0">
                <a:latin typeface="HelloIHeart1" panose="02000603000000000000" pitchFamily="2" charset="0"/>
                <a:ea typeface="HelloIHeart1" panose="02000603000000000000" pitchFamily="2" charset="0"/>
              </a:rPr>
              <a:t>8.45 		School Day starts</a:t>
            </a:r>
          </a:p>
          <a:p>
            <a:r>
              <a:rPr lang="en-GB" sz="2400" dirty="0">
                <a:latin typeface="HelloIHeart1" panose="02000603000000000000" pitchFamily="2" charset="0"/>
                <a:ea typeface="HelloIHeart1" panose="02000603000000000000" pitchFamily="2" charset="0"/>
              </a:rPr>
              <a:t>10.30 – 10.45 	Morning Break</a:t>
            </a:r>
          </a:p>
          <a:p>
            <a:r>
              <a:rPr lang="en-GB" sz="2400" dirty="0">
                <a:latin typeface="HelloIHeart1" panose="02000603000000000000" pitchFamily="2" charset="0"/>
                <a:ea typeface="HelloIHeart1" panose="02000603000000000000" pitchFamily="2" charset="0"/>
              </a:rPr>
              <a:t>12.30 – 13.10	Lunch </a:t>
            </a:r>
          </a:p>
          <a:p>
            <a:r>
              <a:rPr lang="en-GB" sz="2400" dirty="0">
                <a:latin typeface="HelloIHeart1" panose="02000603000000000000" pitchFamily="2" charset="0"/>
                <a:ea typeface="HelloIHeart1" panose="02000603000000000000" pitchFamily="2" charset="0"/>
              </a:rPr>
              <a:t>15.05		End of School Day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51470"/>
            <a:ext cx="634704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u="sng" dirty="0">
                <a:latin typeface="HelloIHeart1" panose="02000603000000000000" pitchFamily="2" charset="0"/>
                <a:ea typeface="HelloIHeart1" panose="02000603000000000000" pitchFamily="2" charset="0"/>
              </a:rPr>
              <a:t>Structure of the School Day</a:t>
            </a:r>
          </a:p>
        </p:txBody>
      </p:sp>
      <p:pic>
        <p:nvPicPr>
          <p:cNvPr id="4098" name="Picture 2" descr="C:\Users\sarah.burton\AppData\Local\Microsoft\Windows\Temporary Internet Files\Content.IE5\XOWNVQQA\clock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256698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rah.burton\AppData\Local\Microsoft\Windows\Temporary Internet Files\Content.IE5\XOWNVQQA\clock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256698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arah.burton\AppData\Local\Microsoft\Windows\Temporary Internet Files\Content.IE5\XOWNVQQA\clock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256698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arah.burton\AppData\Local\Microsoft\Windows\Temporary Internet Files\Content.IE5\XOWNVQQA\clock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256698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2717800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 descr="C:\Users\sarah.burton\AppData\Local\Microsoft\Windows\Temporary Internet Files\Content.IE5\XOWNVQQA\clock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256698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483768" y="4025503"/>
            <a:ext cx="6347048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loIHeart1" panose="02000603000000000000" pitchFamily="2" charset="0"/>
                <a:ea typeface="HelloIHeart1" panose="02000603000000000000" pitchFamily="2" charset="0"/>
                <a:cs typeface="+mn-cs"/>
              </a:rPr>
              <a:t>Friday: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loIHeart1" panose="02000603000000000000" pitchFamily="2" charset="0"/>
              <a:ea typeface="HelloIHeart1" panose="02000603000000000000" pitchFamily="2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loIHeart1" panose="02000603000000000000" pitchFamily="2" charset="0"/>
                <a:ea typeface="HelloIHeart1" panose="02000603000000000000" pitchFamily="2" charset="0"/>
                <a:cs typeface="+mn-cs"/>
              </a:rPr>
              <a:t>12.25		End of School Day</a:t>
            </a:r>
          </a:p>
        </p:txBody>
      </p:sp>
    </p:spTree>
    <p:extLst>
      <p:ext uri="{BB962C8B-B14F-4D97-AF65-F5344CB8AC3E}">
        <p14:creationId xmlns:p14="http://schemas.microsoft.com/office/powerpoint/2010/main" val="155671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6639A-F918-8D37-2266-F010BBEA4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A830-0B44-615B-6B30-DA5D3AE7E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549" y="313023"/>
            <a:ext cx="6347048" cy="781595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>
                <a:latin typeface="HelloIHeart1" panose="02000603000000000000" pitchFamily="2" charset="0"/>
                <a:ea typeface="HelloIHeart1" panose="02000603000000000000" pitchFamily="2" charset="0"/>
              </a:rPr>
              <a:t>Important Dates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B875EC-DF53-5DED-EA87-CA8145852158}"/>
              </a:ext>
            </a:extLst>
          </p:cNvPr>
          <p:cNvSpPr/>
          <p:nvPr/>
        </p:nvSpPr>
        <p:spPr>
          <a:xfrm>
            <a:off x="2196549" y="1059582"/>
            <a:ext cx="65527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LOIHEART1" panose="02000603000000000000" pitchFamily="2" charset="0"/>
              <a:ea typeface="HELLOIHEART1" panose="02000603000000000000" pitchFamily="2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LOIHEART1" panose="02000603000000000000" pitchFamily="2" charset="0"/>
                <a:ea typeface="HELLOIHEART1" panose="02000603000000000000" pitchFamily="2" charset="0"/>
                <a:cs typeface="+mn-cs"/>
              </a:rPr>
              <a:t>Parent Consultation 1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LOIHEART1" panose="02000603000000000000" pitchFamily="2" charset="0"/>
                <a:ea typeface="HELLOIHEART1" panose="02000603000000000000" pitchFamily="2" charset="0"/>
                <a:cs typeface="+mn-cs"/>
              </a:rPr>
              <a:t>– Tuesday 14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LOIHEART1" panose="02000603000000000000" pitchFamily="2" charset="0"/>
                <a:ea typeface="HELLOIHEART1" panose="02000603000000000000" pitchFamily="2" charset="0"/>
                <a:cs typeface="+mn-cs"/>
              </a:rPr>
              <a:t>th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LOIHEART1" panose="02000603000000000000" pitchFamily="2" charset="0"/>
                <a:ea typeface="HELLOIHEART1" panose="02000603000000000000" pitchFamily="2" charset="0"/>
                <a:cs typeface="+mn-cs"/>
              </a:rPr>
              <a:t> October/ Wednesday 15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LOIHEART1" panose="02000603000000000000" pitchFamily="2" charset="0"/>
                <a:ea typeface="HELLOIHEART1" panose="02000603000000000000" pitchFamily="2" charset="0"/>
                <a:cs typeface="+mn-cs"/>
              </a:rPr>
              <a:t>th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LOIHEART1" panose="02000603000000000000" pitchFamily="2" charset="0"/>
                <a:ea typeface="HELLOIHEART1" panose="02000603000000000000" pitchFamily="2" charset="0"/>
                <a:cs typeface="+mn-cs"/>
              </a:rPr>
              <a:t> October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u="sng" dirty="0">
                <a:solidFill>
                  <a:prstClr val="black"/>
                </a:solidFill>
                <a:latin typeface="HELLOIHEART1" panose="02000603000000000000" pitchFamily="2" charset="0"/>
                <a:ea typeface="HELLOIHEART1" panose="02000603000000000000" pitchFamily="2" charset="0"/>
              </a:rPr>
              <a:t>Parent Consultation 2 </a:t>
            </a:r>
            <a:r>
              <a:rPr lang="en-GB" sz="2000" dirty="0">
                <a:solidFill>
                  <a:prstClr val="black"/>
                </a:solidFill>
                <a:latin typeface="HELLOIHEART1" panose="02000603000000000000" pitchFamily="2" charset="0"/>
                <a:ea typeface="HELLOIHEART1" panose="02000603000000000000" pitchFamily="2" charset="0"/>
              </a:rPr>
              <a:t>– Tuesday 10</a:t>
            </a:r>
            <a:r>
              <a:rPr lang="en-GB" sz="2000" baseline="30000" dirty="0">
                <a:solidFill>
                  <a:prstClr val="black"/>
                </a:solidFill>
                <a:latin typeface="HELLOIHEART1" panose="02000603000000000000" pitchFamily="2" charset="0"/>
                <a:ea typeface="HELLOIHEART1" panose="02000603000000000000" pitchFamily="2" charset="0"/>
              </a:rPr>
              <a:t>th</a:t>
            </a:r>
            <a:r>
              <a:rPr lang="en-GB" sz="2000" dirty="0">
                <a:solidFill>
                  <a:prstClr val="black"/>
                </a:solidFill>
                <a:latin typeface="HELLOIHEART1" panose="02000603000000000000" pitchFamily="2" charset="0"/>
                <a:ea typeface="HELLOIHEART1" panose="02000603000000000000" pitchFamily="2" charset="0"/>
              </a:rPr>
              <a:t> March/ Wednesday 11</a:t>
            </a:r>
            <a:r>
              <a:rPr lang="en-GB" sz="2000" baseline="30000" dirty="0">
                <a:solidFill>
                  <a:prstClr val="black"/>
                </a:solidFill>
                <a:latin typeface="HELLOIHEART1" panose="02000603000000000000" pitchFamily="2" charset="0"/>
                <a:ea typeface="HELLOIHEART1" panose="02000603000000000000" pitchFamily="2" charset="0"/>
              </a:rPr>
              <a:t>th</a:t>
            </a:r>
            <a:r>
              <a:rPr lang="en-GB" sz="2000" dirty="0">
                <a:solidFill>
                  <a:prstClr val="black"/>
                </a:solidFill>
                <a:latin typeface="HELLOIHEART1" panose="02000603000000000000" pitchFamily="2" charset="0"/>
                <a:ea typeface="HELLOIHEART1" panose="02000603000000000000" pitchFamily="2" charset="0"/>
              </a:rPr>
              <a:t> March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LOIHEART1" panose="02000603000000000000" pitchFamily="2" charset="0"/>
              <a:ea typeface="HELLOIHEART1" panose="02000603000000000000" pitchFamily="2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u="sng" dirty="0">
                <a:solidFill>
                  <a:prstClr val="black"/>
                </a:solidFill>
                <a:latin typeface="HELLOIHEART1" panose="02000603000000000000" pitchFamily="2" charset="0"/>
                <a:ea typeface="HELLOIHEART1" panose="02000603000000000000" pitchFamily="2" charset="0"/>
              </a:rPr>
              <a:t>Parent Pop in 1 </a:t>
            </a:r>
            <a:r>
              <a:rPr lang="en-GB" sz="2000" dirty="0">
                <a:solidFill>
                  <a:prstClr val="black"/>
                </a:solidFill>
                <a:latin typeface="HELLOIHEART1" panose="02000603000000000000" pitchFamily="2" charset="0"/>
                <a:ea typeface="HELLOIHEART1" panose="02000603000000000000" pitchFamily="2" charset="0"/>
              </a:rPr>
              <a:t>– Thursday 20</a:t>
            </a:r>
            <a:r>
              <a:rPr lang="en-GB" sz="2000" baseline="30000" dirty="0">
                <a:solidFill>
                  <a:prstClr val="black"/>
                </a:solidFill>
                <a:latin typeface="HELLOIHEART1" panose="02000603000000000000" pitchFamily="2" charset="0"/>
                <a:ea typeface="HELLOIHEART1" panose="02000603000000000000" pitchFamily="2" charset="0"/>
              </a:rPr>
              <a:t>th</a:t>
            </a:r>
            <a:r>
              <a:rPr lang="en-GB" sz="2000" dirty="0">
                <a:solidFill>
                  <a:prstClr val="black"/>
                </a:solidFill>
                <a:latin typeface="HELLOIHEART1" panose="02000603000000000000" pitchFamily="2" charset="0"/>
                <a:ea typeface="HELLOIHEART1" panose="02000603000000000000" pitchFamily="2" charset="0"/>
              </a:rPr>
              <a:t> November 1.30pm to 3pm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u="sng" dirty="0">
                <a:solidFill>
                  <a:prstClr val="black"/>
                </a:solidFill>
                <a:latin typeface="HELLOIHEART1" panose="02000603000000000000" pitchFamily="2" charset="0"/>
                <a:ea typeface="HELLOIHEART1" panose="02000603000000000000" pitchFamily="2" charset="0"/>
              </a:rPr>
              <a:t>P4/5 Class Assembly </a:t>
            </a:r>
            <a:r>
              <a:rPr lang="en-GB" sz="2000" dirty="0">
                <a:solidFill>
                  <a:prstClr val="black"/>
                </a:solidFill>
                <a:latin typeface="HELLOIHEART1" panose="02000603000000000000" pitchFamily="2" charset="0"/>
                <a:ea typeface="HELLOIHEART1" panose="02000603000000000000" pitchFamily="2" charset="0"/>
              </a:rPr>
              <a:t>– Friday 14th November – 9.45am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LOIHEART1" panose="02000603000000000000" pitchFamily="2" charset="0"/>
                <a:ea typeface="HELLOIHEART1" panose="02000603000000000000" pitchFamily="2" charset="0"/>
                <a:cs typeface="+mn-cs"/>
              </a:rPr>
              <a:t>P5 Residential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LOIHEART1" panose="02000603000000000000" pitchFamily="2" charset="0"/>
                <a:ea typeface="HELLOIHEART1" panose="02000603000000000000" pitchFamily="2" charset="0"/>
                <a:cs typeface="+mn-cs"/>
              </a:rPr>
              <a:t>– </a:t>
            </a:r>
            <a:r>
              <a:rPr lang="en-GB" sz="2000" dirty="0">
                <a:solidFill>
                  <a:prstClr val="black"/>
                </a:solidFill>
                <a:latin typeface="HELLOIHEART1" panose="02000603000000000000" pitchFamily="2" charset="0"/>
                <a:ea typeface="HELLOIHEART1" panose="02000603000000000000" pitchFamily="2" charset="0"/>
              </a:rPr>
              <a:t>Wednesday 17</a:t>
            </a:r>
            <a:r>
              <a:rPr lang="en-GB" sz="2000" baseline="30000" dirty="0">
                <a:solidFill>
                  <a:prstClr val="black"/>
                </a:solidFill>
                <a:latin typeface="HELLOIHEART1" panose="02000603000000000000" pitchFamily="2" charset="0"/>
                <a:ea typeface="HELLOIHEART1" panose="02000603000000000000" pitchFamily="2" charset="0"/>
              </a:rPr>
              <a:t>th</a:t>
            </a:r>
            <a:r>
              <a:rPr lang="en-GB" sz="2000" dirty="0">
                <a:solidFill>
                  <a:prstClr val="black"/>
                </a:solidFill>
                <a:latin typeface="HELLOIHEART1" panose="02000603000000000000" pitchFamily="2" charset="0"/>
                <a:ea typeface="HELLOIHEART1" panose="02000603000000000000" pitchFamily="2" charset="0"/>
              </a:rPr>
              <a:t> April – Friday 19</a:t>
            </a:r>
            <a:r>
              <a:rPr lang="en-GB" sz="2000" baseline="30000" dirty="0">
                <a:solidFill>
                  <a:prstClr val="black"/>
                </a:solidFill>
                <a:latin typeface="HELLOIHEART1" panose="02000603000000000000" pitchFamily="2" charset="0"/>
                <a:ea typeface="HELLOIHEART1" panose="02000603000000000000" pitchFamily="2" charset="0"/>
              </a:rPr>
              <a:t>th</a:t>
            </a:r>
            <a:r>
              <a:rPr lang="en-GB" sz="2000" dirty="0">
                <a:solidFill>
                  <a:prstClr val="black"/>
                </a:solidFill>
                <a:latin typeface="HELLOIHEART1" panose="02000603000000000000" pitchFamily="2" charset="0"/>
                <a:ea typeface="HELLOIHEART1" panose="02000603000000000000" pitchFamily="2" charset="0"/>
              </a:rPr>
              <a:t> April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LOIHEART1" panose="02000603000000000000" pitchFamily="2" charset="0"/>
              <a:ea typeface="HELLOIHEART1" panose="02000603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10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267494"/>
            <a:ext cx="5616624" cy="4480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latin typeface="HELLOIHEART1" panose="02000603000000000000" pitchFamily="2" charset="0"/>
                <a:ea typeface="HELLOIHEART1" panose="02000603000000000000" pitchFamily="2" charset="0"/>
              </a:rPr>
              <a:t>Website: </a:t>
            </a:r>
            <a:r>
              <a:rPr lang="en-GB" sz="2000" dirty="0">
                <a:latin typeface="HELLOIHEART1" panose="02000603000000000000" pitchFamily="2" charset="0"/>
                <a:ea typeface="HELLOIHEART1" panose="02000603000000000000" pitchFamily="2" charset="0"/>
                <a:hlinkClick r:id="rId3"/>
              </a:rPr>
              <a:t>https://midcalderprimary.westlothian.org.uk/</a:t>
            </a:r>
            <a:endParaRPr lang="en-GB" sz="2000" dirty="0">
              <a:latin typeface="HELLOIHEART1" panose="02000603000000000000" pitchFamily="2" charset="0"/>
              <a:ea typeface="HELLOIHEART1" panose="02000603000000000000" pitchFamily="2" charset="0"/>
            </a:endParaRPr>
          </a:p>
          <a:p>
            <a:pPr marL="0" indent="0">
              <a:buNone/>
            </a:pPr>
            <a:endParaRPr lang="en-GB" sz="2000" dirty="0">
              <a:latin typeface="HELLOIHEART1" panose="02000603000000000000" pitchFamily="2" charset="0"/>
              <a:ea typeface="HELLOIHEART1" panose="02000603000000000000" pitchFamily="2" charset="0"/>
            </a:endParaRPr>
          </a:p>
          <a:p>
            <a:pPr marL="0" indent="0">
              <a:buNone/>
            </a:pPr>
            <a:endParaRPr lang="en-GB" sz="2000" dirty="0">
              <a:latin typeface="HELLOIHEART1" panose="02000603000000000000" pitchFamily="2" charset="0"/>
              <a:ea typeface="HELLOIHEART1" panose="02000603000000000000" pitchFamily="2" charset="0"/>
            </a:endParaRPr>
          </a:p>
          <a:p>
            <a:pPr marL="0" indent="0">
              <a:buNone/>
            </a:pPr>
            <a:endParaRPr lang="en-GB" sz="2000" dirty="0">
              <a:latin typeface="HELLOIHEART1" panose="02000603000000000000" pitchFamily="2" charset="0"/>
              <a:ea typeface="HELLOIHEART1" panose="02000603000000000000" pitchFamily="2" charset="0"/>
            </a:endParaRPr>
          </a:p>
          <a:p>
            <a:pPr marL="0" indent="0">
              <a:buNone/>
            </a:pPr>
            <a:endParaRPr lang="en-GB" sz="2000" dirty="0">
              <a:latin typeface="HELLOIHEART1" panose="02000603000000000000" pitchFamily="2" charset="0"/>
              <a:ea typeface="HELLOIHEART1" panose="02000603000000000000" pitchFamily="2" charset="0"/>
            </a:endParaRPr>
          </a:p>
          <a:p>
            <a:pPr marL="0" indent="0">
              <a:buNone/>
            </a:pPr>
            <a:endParaRPr lang="en-GB" sz="2000" dirty="0">
              <a:latin typeface="HELLOIHEART1" panose="02000603000000000000" pitchFamily="2" charset="0"/>
              <a:ea typeface="HELLOIHEART1" panose="02000603000000000000" pitchFamily="2" charset="0"/>
            </a:endParaRPr>
          </a:p>
          <a:p>
            <a:pPr marL="0" indent="0">
              <a:buNone/>
            </a:pPr>
            <a:endParaRPr lang="en-GB" sz="2000" dirty="0">
              <a:latin typeface="HELLOIHEART1" panose="02000603000000000000" pitchFamily="2" charset="0"/>
              <a:ea typeface="HELLOIHEART1" panose="02000603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979D01-7FDE-4449-B4A3-77F7EFE5F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88" y="661013"/>
            <a:ext cx="3816424" cy="179621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114004" y="2224092"/>
            <a:ext cx="1800200" cy="448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LOIHEART1" panose="02000603000000000000" pitchFamily="2" charset="0"/>
                <a:ea typeface="HELLOIHEART1" panose="02000603000000000000" pitchFamily="2" charset="0"/>
                <a:cs typeface="+mn-cs"/>
              </a:rPr>
              <a:t>P4/5 Teams page: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LOIHEART1" panose="02000603000000000000" pitchFamily="2" charset="0"/>
              <a:ea typeface="HELLOIHEART1" panose="02000603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LOIHEART1" panose="02000603000000000000" pitchFamily="2" charset="0"/>
              <a:ea typeface="HELLOIHEART1" panose="02000603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LOIHEART1" panose="02000603000000000000" pitchFamily="2" charset="0"/>
              <a:ea typeface="HELLOIHEART1" panose="02000603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LOIHEART1" panose="02000603000000000000" pitchFamily="2" charset="0"/>
              <a:ea typeface="HELLOIHEART1" panose="02000603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LOIHEART1" panose="02000603000000000000" pitchFamily="2" charset="0"/>
              <a:ea typeface="HELLOIHEART1" panose="02000603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LOIHEART1" panose="02000603000000000000" pitchFamily="2" charset="0"/>
              <a:ea typeface="HELLOIHEART1" panose="02000603000000000000" pitchFamily="2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9411EE-78AF-037F-FE4B-BDDD08A4FC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279" y="2571750"/>
            <a:ext cx="1651469" cy="24228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643F94E-E51C-8C26-1C6B-5E8E7824792B}"/>
              </a:ext>
            </a:extLst>
          </p:cNvPr>
          <p:cNvSpPr txBox="1">
            <a:spLocks/>
          </p:cNvSpPr>
          <p:nvPr/>
        </p:nvSpPr>
        <p:spPr>
          <a:xfrm>
            <a:off x="2210154" y="2788891"/>
            <a:ext cx="3323798" cy="146965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GB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LOIHEART1" panose="02000603000000000000" pitchFamily="2" charset="0"/>
                <a:ea typeface="HELLOIHEART1" panose="02000603000000000000" pitchFamily="2" charset="0"/>
                <a:cs typeface="+mn-cs"/>
              </a:rPr>
              <a:t>School Newsletter</a:t>
            </a:r>
          </a:p>
          <a:p>
            <a:pPr>
              <a:defRPr/>
            </a:pPr>
            <a:r>
              <a:rPr lang="en-GB" sz="9600" b="1" dirty="0">
                <a:solidFill>
                  <a:prstClr val="black"/>
                </a:solidFill>
                <a:latin typeface="HELLOIHEART1" panose="02000603000000000000" pitchFamily="2" charset="0"/>
                <a:ea typeface="HELLOIHEART1" panose="02000603000000000000" pitchFamily="2" charset="0"/>
              </a:rPr>
              <a:t>Class Learning Letters</a:t>
            </a:r>
          </a:p>
          <a:p>
            <a:pPr>
              <a:defRPr/>
            </a:pPr>
            <a:r>
              <a:rPr kumimoji="0" lang="en-GB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LOIHEART1" panose="02000603000000000000" pitchFamily="2" charset="0"/>
                <a:ea typeface="HELLOIHEART1" panose="02000603000000000000" pitchFamily="2" charset="0"/>
                <a:cs typeface="+mn-cs"/>
              </a:rPr>
              <a:t>Sway</a:t>
            </a:r>
            <a:endParaRPr kumimoji="0" lang="en-GB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LOIHEART1" panose="02000603000000000000" pitchFamily="2" charset="0"/>
              <a:ea typeface="HELLOIHEART1" panose="02000603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LOIHEART1" panose="02000603000000000000" pitchFamily="2" charset="0"/>
              <a:ea typeface="HELLOIHEART1" panose="02000603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LOIHEART1" panose="02000603000000000000" pitchFamily="2" charset="0"/>
              <a:ea typeface="HELLOIHEART1" panose="02000603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LOIHEART1" panose="02000603000000000000" pitchFamily="2" charset="0"/>
              <a:ea typeface="HELLOIHEART1" panose="02000603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51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8480" y="419438"/>
            <a:ext cx="6984776" cy="3747863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GB" sz="2400" dirty="0">
                <a:latin typeface="HelloIHeart1" panose="02000603000000000000" pitchFamily="2" charset="0"/>
                <a:ea typeface="HelloIHeart1" panose="02000603000000000000" pitchFamily="2" charset="0"/>
              </a:rPr>
              <a:t>Thank you for coming to support your child and Mid Calder Primary.</a:t>
            </a:r>
          </a:p>
          <a:p>
            <a:pPr marL="0" indent="0" algn="ctr">
              <a:buNone/>
              <a:defRPr/>
            </a:pPr>
            <a:endParaRPr lang="en-GB" sz="1100" dirty="0">
              <a:latin typeface="HelloIHeart1" panose="02000603000000000000" pitchFamily="2" charset="0"/>
              <a:ea typeface="HelloIHeart1" panose="02000603000000000000" pitchFamily="2" charset="0"/>
            </a:endParaRPr>
          </a:p>
          <a:p>
            <a:pPr marL="0" indent="0" algn="ctr">
              <a:buNone/>
              <a:defRPr/>
            </a:pPr>
            <a:r>
              <a:rPr lang="en-GB" sz="2400" dirty="0">
                <a:latin typeface="HelloIHeart1" panose="02000603000000000000" pitchFamily="2" charset="0"/>
                <a:ea typeface="HelloIHeart1" panose="02000603000000000000" pitchFamily="2" charset="0"/>
              </a:rPr>
              <a:t>Please don’t hesitate to get in touch if you have any questions or queries throughout the year. </a:t>
            </a:r>
          </a:p>
        </p:txBody>
      </p:sp>
      <p:pic>
        <p:nvPicPr>
          <p:cNvPr id="5" name="Picture 4" descr="A group of children in red shirts&#10;&#10;AI-generated content may be incorrect.">
            <a:extLst>
              <a:ext uri="{FF2B5EF4-FFF2-40B4-BE49-F238E27FC236}">
                <a16:creationId xmlns:a16="http://schemas.microsoft.com/office/drawing/2014/main" id="{E02A195F-86FD-A567-1513-25C14B7B0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481" y="2275063"/>
            <a:ext cx="3621021" cy="271576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97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8232" y="250031"/>
            <a:ext cx="6172200" cy="58697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u="sng" dirty="0">
                <a:solidFill>
                  <a:schemeClr val="tx1"/>
                </a:solidFill>
                <a:latin typeface="HelloIHeart1" panose="02000603000000000000" pitchFamily="2" charset="0"/>
                <a:ea typeface="HelloIHeart1" panose="02000603000000000000" pitchFamily="2" charset="0"/>
              </a:rPr>
              <a:t>P4/5 – 2025/26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3728" y="1221582"/>
            <a:ext cx="6912768" cy="339447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800" dirty="0">
                <a:latin typeface="HelloIHeart1" panose="02000603000000000000" pitchFamily="2" charset="0"/>
                <a:ea typeface="HelloIHeart1" panose="02000603000000000000" pitchFamily="2" charset="0"/>
              </a:rPr>
              <a:t>Mrs Murray – class teacher</a:t>
            </a:r>
          </a:p>
          <a:p>
            <a:pPr eaLnBrk="1" hangingPunct="1"/>
            <a:r>
              <a:rPr lang="en-GB" altLang="en-US" sz="2800" dirty="0">
                <a:latin typeface="HelloIHeart1" panose="02000603000000000000" pitchFamily="2" charset="0"/>
                <a:ea typeface="HelloIHeart1" panose="02000603000000000000" pitchFamily="2" charset="0"/>
              </a:rPr>
              <a:t>Mrs Redmond – P.E/ Maths - Beyond Number</a:t>
            </a:r>
          </a:p>
          <a:p>
            <a:pPr eaLnBrk="1" hangingPunct="1"/>
            <a:r>
              <a:rPr lang="en-GB" altLang="en-US" sz="2800" dirty="0">
                <a:latin typeface="HelloIHeart1" panose="02000603000000000000" pitchFamily="2" charset="0"/>
                <a:ea typeface="HelloIHeart1" panose="02000603000000000000" pitchFamily="2" charset="0"/>
              </a:rPr>
              <a:t>Mrs Grainger – Support for Learning</a:t>
            </a:r>
          </a:p>
          <a:p>
            <a:pPr eaLnBrk="1" hangingPunct="1"/>
            <a:r>
              <a:rPr lang="en-GB" altLang="en-US" sz="2800" dirty="0">
                <a:latin typeface="HelloIHeart1" panose="02000603000000000000" pitchFamily="2" charset="0"/>
                <a:ea typeface="HelloIHeart1" panose="02000603000000000000" pitchFamily="2" charset="0"/>
              </a:rPr>
              <a:t>Mrs Combe- PSW</a:t>
            </a:r>
          </a:p>
          <a:p>
            <a:pPr eaLnBrk="1" hangingPunct="1"/>
            <a:r>
              <a:rPr lang="en-GB" altLang="en-US" sz="2800" dirty="0">
                <a:latin typeface="HelloIHeart1" panose="02000603000000000000" pitchFamily="2" charset="0"/>
                <a:ea typeface="HelloIHeart1" panose="02000603000000000000" pitchFamily="2" charset="0"/>
              </a:rPr>
              <a:t>Mrs Agarwal - PSW</a:t>
            </a:r>
            <a:endParaRPr lang="en-US" altLang="en-US" sz="2800" dirty="0">
              <a:latin typeface="HelloIHeart1" panose="02000603000000000000" pitchFamily="2" charset="0"/>
              <a:ea typeface="HelloIHeart1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07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860"/>
            <a:ext cx="8229600" cy="510746"/>
          </a:xfrm>
        </p:spPr>
        <p:txBody>
          <a:bodyPr>
            <a:noAutofit/>
          </a:bodyPr>
          <a:lstStyle/>
          <a:p>
            <a:r>
              <a:rPr lang="en-GB" sz="3200" b="1" u="sng" dirty="0">
                <a:latin typeface="HelloIHeart1" panose="02000603000000000000" pitchFamily="2" charset="0"/>
                <a:ea typeface="HelloIHeart1" panose="02000603000000000000" pitchFamily="2" charset="0"/>
              </a:rPr>
              <a:t>Weekly Timetable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6E5548-6242-0482-1300-1540B2454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347614"/>
            <a:ext cx="7206796" cy="367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0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-4113"/>
            <a:ext cx="6347048" cy="63164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u="sng" dirty="0">
                <a:latin typeface="HelloIHeart1" panose="02000603000000000000" pitchFamily="2" charset="0"/>
                <a:ea typeface="HelloIHeart1" panose="02000603000000000000" pitchFamily="2" charset="0"/>
              </a:rPr>
              <a:t>School Uniform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627534"/>
            <a:ext cx="6347048" cy="3384376"/>
          </a:xfrm>
        </p:spPr>
        <p:txBody>
          <a:bodyPr>
            <a:noAutofit/>
          </a:bodyPr>
          <a:lstStyle/>
          <a:p>
            <a:r>
              <a:rPr lang="en-GB" sz="1800" dirty="0">
                <a:latin typeface="HelloIHeart1" panose="02000603000000000000" pitchFamily="2" charset="0"/>
                <a:ea typeface="HelloIHeart1" panose="02000603000000000000" pitchFamily="2" charset="0"/>
              </a:rPr>
              <a:t>Grey trousers/skirt/shorts </a:t>
            </a:r>
          </a:p>
          <a:p>
            <a:r>
              <a:rPr lang="en-GB" sz="1800" dirty="0">
                <a:latin typeface="HelloIHeart1" panose="02000603000000000000" pitchFamily="2" charset="0"/>
                <a:ea typeface="HelloIHeart1" panose="02000603000000000000" pitchFamily="2" charset="0"/>
              </a:rPr>
              <a:t>White shirt/blouse and red and grey striped school tie </a:t>
            </a:r>
          </a:p>
          <a:p>
            <a:r>
              <a:rPr lang="en-GB" sz="1800" dirty="0">
                <a:latin typeface="HelloIHeart1" panose="02000603000000000000" pitchFamily="2" charset="0"/>
                <a:ea typeface="HelloIHeart1" panose="02000603000000000000" pitchFamily="2" charset="0"/>
              </a:rPr>
              <a:t>Red school polo shirt and grey school sweatshirt/red or grey cardigan</a:t>
            </a:r>
          </a:p>
          <a:p>
            <a:r>
              <a:rPr lang="en-GB" sz="1800" dirty="0">
                <a:latin typeface="HelloIHeart1" panose="02000603000000000000" pitchFamily="2" charset="0"/>
                <a:ea typeface="HelloIHeart1" panose="02000603000000000000" pitchFamily="2" charset="0"/>
              </a:rPr>
              <a:t>Please also provide wellies, jackets, sunscreens etc. where appropriate – we aim to be outside in all weathers so please ensure your child is equipped for the day and changing elements! </a:t>
            </a:r>
            <a:r>
              <a:rPr lang="en-GB" sz="1600" dirty="0">
                <a:latin typeface="HelloIHeart1" panose="02000603000000000000" pitchFamily="2" charset="0"/>
                <a:ea typeface="HelloIHeart1" panose="02000603000000000000" pitchFamily="2" charset="0"/>
              </a:rPr>
              <a:t>	</a:t>
            </a:r>
            <a:endParaRPr lang="en-GB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GB" sz="2400" b="1" dirty="0">
              <a:solidFill>
                <a:srgbClr val="FF0000"/>
              </a:solidFill>
              <a:latin typeface="HelloIHeart1" panose="02000603000000000000" pitchFamily="2" charset="0"/>
              <a:ea typeface="HelloIHeart1" panose="02000603000000000000" pitchFamily="2" charset="0"/>
            </a:endParaRPr>
          </a:p>
          <a:p>
            <a:pPr marL="0" indent="0" algn="ctr">
              <a:buNone/>
            </a:pPr>
            <a:r>
              <a:rPr lang="en-GB" sz="2400" b="1" dirty="0">
                <a:solidFill>
                  <a:srgbClr val="FF0000"/>
                </a:solidFill>
                <a:latin typeface="HelloIHeart1" panose="02000603000000000000" pitchFamily="2" charset="0"/>
                <a:ea typeface="HelloIHeart1" panose="02000603000000000000" pitchFamily="2" charset="0"/>
              </a:rPr>
              <a:t>PLEASE NAME EVERYTHING!</a:t>
            </a:r>
          </a:p>
          <a:p>
            <a:pPr marL="0" indent="0" algn="ctr">
              <a:buNone/>
            </a:pPr>
            <a:r>
              <a:rPr lang="en-GB" sz="1600" b="1" dirty="0">
                <a:latin typeface="HELLOIHEART1" panose="02000603000000000000" pitchFamily="2" charset="0"/>
                <a:ea typeface="HELLOIHEART1" panose="02000603000000000000" pitchFamily="2" charset="0"/>
              </a:rPr>
              <a:t>*Nearly New/Used Uniform Available from School Uniform ‘Swap Shop’</a:t>
            </a:r>
          </a:p>
          <a:p>
            <a:pPr marL="0" indent="0" algn="ctr">
              <a:buNone/>
            </a:pPr>
            <a:r>
              <a:rPr lang="en-GB" sz="1600" b="1" dirty="0">
                <a:latin typeface="HELLOIHEART1" panose="02000603000000000000" pitchFamily="2" charset="0"/>
                <a:ea typeface="HELLOIHEART1" panose="02000603000000000000" pitchFamily="2" charset="0"/>
              </a:rPr>
              <a:t>Any clothing donations welcome.</a:t>
            </a:r>
          </a:p>
          <a:p>
            <a:pPr marL="0" indent="0" algn="ctr">
              <a:buNone/>
            </a:pPr>
            <a:endParaRPr lang="en-GB" sz="2400" b="1" dirty="0">
              <a:solidFill>
                <a:srgbClr val="FF0000"/>
              </a:solidFill>
              <a:latin typeface="HelloIHeart1" panose="02000603000000000000" pitchFamily="2" charset="0"/>
              <a:ea typeface="HelloIHeart1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72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28338"/>
            <a:ext cx="6347048" cy="815220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>
                <a:latin typeface="HelloIHeart1" panose="02000603000000000000" pitchFamily="2" charset="0"/>
                <a:ea typeface="HelloIHeart1" panose="02000603000000000000" pitchFamily="2" charset="0"/>
              </a:rPr>
              <a:t>Lunchtime Reminder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005576"/>
            <a:ext cx="6912768" cy="4446494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HelloIHeart1" panose="02000603000000000000" pitchFamily="2" charset="0"/>
                <a:ea typeface="HelloIHeart1" panose="02000603000000000000" pitchFamily="2" charset="0"/>
              </a:rPr>
              <a:t>School lunches are ordered at home through </a:t>
            </a:r>
            <a:r>
              <a:rPr lang="en-GB" sz="2800" dirty="0" err="1">
                <a:latin typeface="HelloIHeart1" panose="02000603000000000000" pitchFamily="2" charset="0"/>
                <a:ea typeface="HelloIHeart1" panose="02000603000000000000" pitchFamily="2" charset="0"/>
              </a:rPr>
              <a:t>iPay</a:t>
            </a:r>
            <a:r>
              <a:rPr lang="en-GB" sz="2800" dirty="0">
                <a:latin typeface="HelloIHeart1" panose="02000603000000000000" pitchFamily="2" charset="0"/>
                <a:ea typeface="HelloIHeart1" panose="02000603000000000000" pitchFamily="2" charset="0"/>
              </a:rPr>
              <a:t> impact – All P1-5 children are entitled to free school lunches.</a:t>
            </a:r>
          </a:p>
          <a:p>
            <a:endParaRPr lang="en-GB" sz="3400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339752" y="3363838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LOIHEART1" panose="02000603000000000000" pitchFamily="2" charset="0"/>
                <a:ea typeface="HELLOIHEART1" panose="02000603000000000000" pitchFamily="2" charset="0"/>
                <a:cs typeface="+mn-cs"/>
              </a:rPr>
              <a:t>Any problems with accessing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LOIHEART1" panose="02000603000000000000" pitchFamily="2" charset="0"/>
                <a:ea typeface="HELLOIHEART1" panose="02000603000000000000" pitchFamily="2" charset="0"/>
                <a:cs typeface="+mn-cs"/>
              </a:rPr>
              <a:t>iPay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LOIHEART1" panose="02000603000000000000" pitchFamily="2" charset="0"/>
                <a:ea typeface="HELLOIHEART1" panose="02000603000000000000" pitchFamily="2" charset="0"/>
                <a:cs typeface="+mn-cs"/>
              </a:rPr>
              <a:t> please call our School office</a:t>
            </a:r>
          </a:p>
        </p:txBody>
      </p:sp>
    </p:spTree>
    <p:extLst>
      <p:ext uri="{BB962C8B-B14F-4D97-AF65-F5344CB8AC3E}">
        <p14:creationId xmlns:p14="http://schemas.microsoft.com/office/powerpoint/2010/main" val="107314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-20538"/>
            <a:ext cx="6476256" cy="630070"/>
          </a:xfrm>
        </p:spPr>
        <p:txBody>
          <a:bodyPr>
            <a:noAutofit/>
          </a:bodyPr>
          <a:lstStyle/>
          <a:p>
            <a:pPr algn="ctr"/>
            <a:r>
              <a:rPr lang="en-GB" sz="3600" b="1" u="sng" dirty="0">
                <a:latin typeface="HelloIHeart1" panose="02000603000000000000" pitchFamily="2" charset="0"/>
                <a:ea typeface="HelloIHeart1" panose="02000603000000000000" pitchFamily="2" charset="0"/>
              </a:rPr>
              <a:t>Important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9488" y="771550"/>
            <a:ext cx="6768752" cy="4176464"/>
          </a:xfrm>
        </p:spPr>
        <p:txBody>
          <a:bodyPr>
            <a:normAutofit/>
          </a:bodyPr>
          <a:lstStyle/>
          <a:p>
            <a:r>
              <a:rPr lang="en-GB" sz="2200" b="1" u="sng" dirty="0">
                <a:latin typeface="HelloIHeart1" panose="02000603000000000000" pitchFamily="2" charset="0"/>
                <a:ea typeface="HelloIHeart1" panose="02000603000000000000" pitchFamily="2" charset="0"/>
              </a:rPr>
              <a:t>EE2s</a:t>
            </a:r>
            <a:r>
              <a:rPr lang="en-GB" sz="2200" dirty="0">
                <a:latin typeface="HelloIHeart1" panose="02000603000000000000" pitchFamily="2" charset="0"/>
                <a:ea typeface="HelloIHeart1" panose="02000603000000000000" pitchFamily="2" charset="0"/>
              </a:rPr>
              <a:t> have been sent by group call this week. Please return these as soon as possible.</a:t>
            </a:r>
          </a:p>
          <a:p>
            <a:r>
              <a:rPr lang="en-GB" sz="2200" dirty="0">
                <a:latin typeface="HelloIHeart1" panose="02000603000000000000" pitchFamily="2" charset="0"/>
                <a:ea typeface="HelloIHeart1" panose="02000603000000000000" pitchFamily="2" charset="0"/>
              </a:rPr>
              <a:t>If there are any changes to </a:t>
            </a:r>
            <a:r>
              <a:rPr lang="en-GB" sz="2200" b="1" u="sng" dirty="0">
                <a:latin typeface="HelloIHeart1" panose="02000603000000000000" pitchFamily="2" charset="0"/>
                <a:ea typeface="HelloIHeart1" panose="02000603000000000000" pitchFamily="2" charset="0"/>
              </a:rPr>
              <a:t>photo permissions</a:t>
            </a:r>
            <a:r>
              <a:rPr lang="en-GB" sz="2200" dirty="0">
                <a:latin typeface="HelloIHeart1" panose="02000603000000000000" pitchFamily="2" charset="0"/>
                <a:ea typeface="HelloIHeart1" panose="02000603000000000000" pitchFamily="2" charset="0"/>
              </a:rPr>
              <a:t>, please let us know.</a:t>
            </a:r>
          </a:p>
          <a:p>
            <a:r>
              <a:rPr lang="en-GB" sz="2200" dirty="0">
                <a:latin typeface="HelloIHeart1" panose="02000603000000000000" pitchFamily="2" charset="0"/>
                <a:ea typeface="HelloIHeart1" panose="02000603000000000000" pitchFamily="2" charset="0"/>
              </a:rPr>
              <a:t>Please ensure that all </a:t>
            </a:r>
            <a:r>
              <a:rPr lang="en-GB" sz="2200" b="1" u="sng" dirty="0">
                <a:latin typeface="HelloIHeart1" panose="02000603000000000000" pitchFamily="2" charset="0"/>
                <a:ea typeface="HelloIHeart1" panose="02000603000000000000" pitchFamily="2" charset="0"/>
              </a:rPr>
              <a:t>medical forms </a:t>
            </a:r>
            <a:r>
              <a:rPr lang="en-GB" sz="2200" dirty="0">
                <a:latin typeface="HelloIHeart1" panose="02000603000000000000" pitchFamily="2" charset="0"/>
                <a:ea typeface="HelloIHeart1" panose="02000603000000000000" pitchFamily="2" charset="0"/>
              </a:rPr>
              <a:t>are up to date and any medication is handed in to school.</a:t>
            </a:r>
          </a:p>
          <a:p>
            <a:r>
              <a:rPr lang="en-GB" sz="2200" dirty="0">
                <a:latin typeface="HelloIHeart1" panose="02000603000000000000" pitchFamily="2" charset="0"/>
                <a:ea typeface="HelloIHeart1" panose="02000603000000000000" pitchFamily="2" charset="0"/>
              </a:rPr>
              <a:t>We cannot issue medication to children unless the relevant form is completed and boxed/prescription information is shared.</a:t>
            </a:r>
          </a:p>
          <a:p>
            <a:r>
              <a:rPr lang="en-GB" sz="2200" dirty="0">
                <a:latin typeface="HelloIHeart1" panose="02000603000000000000" pitchFamily="2" charset="0"/>
                <a:ea typeface="HelloIHeart1" panose="02000603000000000000" pitchFamily="2" charset="0"/>
              </a:rPr>
              <a:t>Please update the school office if there are any healthcare changes during the year.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57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1052"/>
            <a:ext cx="6476256" cy="630070"/>
          </a:xfrm>
        </p:spPr>
        <p:txBody>
          <a:bodyPr>
            <a:noAutofit/>
          </a:bodyPr>
          <a:lstStyle/>
          <a:p>
            <a:pPr algn="ctr"/>
            <a:r>
              <a:rPr lang="en-GB" sz="3200" b="1" u="sng" dirty="0">
                <a:latin typeface="HelloIHeart1" panose="02000603000000000000" pitchFamily="2" charset="0"/>
                <a:ea typeface="HelloIHeart1" panose="02000603000000000000" pitchFamily="2" charset="0"/>
              </a:rPr>
              <a:t>Interdisciplinary Learning (IDL)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771550"/>
            <a:ext cx="6768752" cy="4176464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>
                <a:latin typeface="HelloIHeart1" panose="02000603000000000000" pitchFamily="2" charset="0"/>
                <a:ea typeface="HelloIHeart1" panose="02000603000000000000" pitchFamily="2" charset="0"/>
              </a:rPr>
              <a:t>Across our school we use consultative planning methods which means that our “topic” based learning comes from our pupils.</a:t>
            </a:r>
          </a:p>
          <a:p>
            <a:r>
              <a:rPr lang="en-GB" sz="2400" dirty="0">
                <a:latin typeface="HelloIHeart1" panose="02000603000000000000" pitchFamily="2" charset="0"/>
                <a:ea typeface="HelloIHeart1" panose="02000603000000000000" pitchFamily="2" charset="0"/>
              </a:rPr>
              <a:t>The focus and content of this learning is determined by questions, investigations and interests from our children – they help to design what they would like to learn.</a:t>
            </a:r>
          </a:p>
          <a:p>
            <a:r>
              <a:rPr lang="en-GB" sz="2400" dirty="0">
                <a:latin typeface="HelloIHeart1" panose="02000603000000000000" pitchFamily="2" charset="0"/>
                <a:ea typeface="HelloIHeart1" panose="02000603000000000000" pitchFamily="2" charset="0"/>
              </a:rPr>
              <a:t>We then create activities to support and develop this learning, alongside our national Curriculum For Excellence benchmarks.</a:t>
            </a:r>
          </a:p>
          <a:p>
            <a:r>
              <a:rPr lang="en-GB" sz="2400" dirty="0">
                <a:latin typeface="HelloIHeart1" panose="02000603000000000000" pitchFamily="2" charset="0"/>
                <a:ea typeface="HelloIHeart1" panose="02000603000000000000" pitchFamily="2" charset="0"/>
              </a:rPr>
              <a:t>This term, our learning context will begin with a novel study – The Boy Who Made Everyone Laugh by Helen Rutter.</a:t>
            </a:r>
            <a:endParaRPr lang="en-GB" sz="2800" u="sng" dirty="0">
              <a:latin typeface="HelloIHeart1" panose="02000603000000000000" pitchFamily="2" charset="0"/>
              <a:ea typeface="HelloIHeart1" panose="02000603000000000000" pitchFamily="2" charset="0"/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573631" y="4615289"/>
            <a:ext cx="3720465" cy="419100"/>
          </a:xfrm>
          <a:prstGeom prst="rect">
            <a:avLst/>
          </a:prstGeom>
          <a:blipFill>
            <a:blip r:embed="rId3"/>
            <a:srcRect/>
            <a:stretch>
              <a:fillRect t="-12727" r="-12" b="-18089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88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-154108"/>
            <a:ext cx="4471717" cy="857250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>
                <a:latin typeface="HelloIHeart1" panose="02000603000000000000" pitchFamily="2" charset="0"/>
                <a:ea typeface="HelloIHeart1" panose="02000603000000000000" pitchFamily="2" charset="0"/>
              </a:rPr>
              <a:t>Literacy – Reading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92152" y="1352551"/>
            <a:ext cx="6347048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85392" y="483518"/>
            <a:ext cx="6347048" cy="27511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u="sng" dirty="0">
                <a:latin typeface="HelloIHeart1" panose="02000603000000000000" pitchFamily="2" charset="0"/>
                <a:ea typeface="HelloIHeart1" panose="02000603000000000000" pitchFamily="2" charset="0"/>
              </a:rPr>
              <a:t>Guided reading </a:t>
            </a:r>
            <a:r>
              <a:rPr lang="en-GB" sz="2800" dirty="0">
                <a:latin typeface="HelloIHeart1" panose="02000603000000000000" pitchFamily="2" charset="0"/>
                <a:ea typeface="HelloIHeart1" panose="02000603000000000000" pitchFamily="2" charset="0"/>
              </a:rPr>
              <a:t>sessions will focus on 4 main reading skills:</a:t>
            </a:r>
          </a:p>
          <a:p>
            <a:r>
              <a:rPr lang="en-GB" sz="2800" dirty="0">
                <a:latin typeface="HelloIHeart1" panose="02000603000000000000" pitchFamily="2" charset="0"/>
                <a:ea typeface="HelloIHeart1" panose="02000603000000000000" pitchFamily="2" charset="0"/>
              </a:rPr>
              <a:t>Predicting</a:t>
            </a:r>
          </a:p>
          <a:p>
            <a:r>
              <a:rPr lang="en-GB" sz="2800" dirty="0">
                <a:latin typeface="HelloIHeart1" panose="02000603000000000000" pitchFamily="2" charset="0"/>
                <a:ea typeface="HelloIHeart1" panose="02000603000000000000" pitchFamily="2" charset="0"/>
              </a:rPr>
              <a:t>Summarising</a:t>
            </a:r>
          </a:p>
          <a:p>
            <a:r>
              <a:rPr lang="en-GB" sz="2800" dirty="0">
                <a:latin typeface="HelloIHeart1" panose="02000603000000000000" pitchFamily="2" charset="0"/>
                <a:ea typeface="HelloIHeart1" panose="02000603000000000000" pitchFamily="2" charset="0"/>
              </a:rPr>
              <a:t>Questioning </a:t>
            </a:r>
          </a:p>
          <a:p>
            <a:r>
              <a:rPr lang="en-GB" sz="2800" dirty="0">
                <a:latin typeface="HelloIHeart1" panose="02000603000000000000" pitchFamily="2" charset="0"/>
                <a:ea typeface="HelloIHeart1" panose="02000603000000000000" pitchFamily="2" charset="0"/>
              </a:rPr>
              <a:t>Clarifying</a:t>
            </a: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8CDD24C-901B-427C-C84F-4FEDB65A5522}"/>
              </a:ext>
            </a:extLst>
          </p:cNvPr>
          <p:cNvSpPr txBox="1">
            <a:spLocks/>
          </p:cNvSpPr>
          <p:nvPr/>
        </p:nvSpPr>
        <p:spPr>
          <a:xfrm>
            <a:off x="2185392" y="3460980"/>
            <a:ext cx="6347048" cy="2351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u="sng" dirty="0">
                <a:latin typeface="HelloIHeart1" panose="02000603000000000000" pitchFamily="2" charset="0"/>
                <a:ea typeface="HelloIHeart1" panose="02000603000000000000" pitchFamily="2" charset="0"/>
              </a:rPr>
              <a:t>Reading for Writing</a:t>
            </a:r>
            <a:r>
              <a:rPr lang="en-GB" sz="2800" dirty="0">
                <a:latin typeface="HelloIHeart1" panose="02000603000000000000" pitchFamily="2" charset="0"/>
                <a:ea typeface="HelloIHeart1" panose="02000603000000000000" pitchFamily="2" charset="0"/>
              </a:rPr>
              <a:t> – texts linked to writing focus. Identify structure and features in preparation for extended writing lessons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3691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8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14969B80FE6A4B8156AACE8CE1EE66" ma:contentTypeVersion="18" ma:contentTypeDescription="Create a new document." ma:contentTypeScope="" ma:versionID="9fda1c9546fe09b19a01f4d743b6d781">
  <xsd:schema xmlns:xsd="http://www.w3.org/2001/XMLSchema" xmlns:xs="http://www.w3.org/2001/XMLSchema" xmlns:p="http://schemas.microsoft.com/office/2006/metadata/properties" xmlns:ns2="35f165bb-3042-4123-8d2a-cb2edb443c77" xmlns:ns3="893221e6-0abb-43e0-a8f0-3c886a764b2a" targetNamespace="http://schemas.microsoft.com/office/2006/metadata/properties" ma:root="true" ma:fieldsID="0caf1f24d6a6083046abd9831e3557e1" ns2:_="" ns3:_="">
    <xsd:import namespace="35f165bb-3042-4123-8d2a-cb2edb443c77"/>
    <xsd:import namespace="893221e6-0abb-43e0-a8f0-3c886a764b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f165bb-3042-4123-8d2a-cb2edb443c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3221e6-0abb-43e0-a8f0-3c886a764b2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a8677b2-5cae-454b-a2bd-2ccad6495114}" ma:internalName="TaxCatchAll" ma:showField="CatchAllData" ma:web="893221e6-0abb-43e0-a8f0-3c886a764b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f165bb-3042-4123-8d2a-cb2edb443c77">
      <Terms xmlns="http://schemas.microsoft.com/office/infopath/2007/PartnerControls"/>
    </lcf76f155ced4ddcb4097134ff3c332f>
    <TaxCatchAll xmlns="893221e6-0abb-43e0-a8f0-3c886a764b2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C7162A-2799-460A-A7B2-42F259471E35}"/>
</file>

<file path=customXml/itemProps2.xml><?xml version="1.0" encoding="utf-8"?>
<ds:datastoreItem xmlns:ds="http://schemas.openxmlformats.org/officeDocument/2006/customXml" ds:itemID="{870DE25D-EAEA-4422-BE27-094258564175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b3fe6043-0479-4fec-89e3-109ea3ffc168"/>
    <ds:schemaRef ds:uri="http://schemas.openxmlformats.org/package/2006/metadata/core-properties"/>
    <ds:schemaRef ds:uri="1869ca7d-8a9f-4c53-b866-b9b02ac6d03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76CB0B-D6AF-45E7-A717-78036BADAE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80</Template>
  <TotalTime>3458</TotalTime>
  <Words>1166</Words>
  <Application>Microsoft Macintosh PowerPoint</Application>
  <PresentationFormat>On-screen Show (16:9)</PresentationFormat>
  <Paragraphs>169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HelloIHeart1</vt:lpstr>
      <vt:lpstr>HelloIHeart1</vt:lpstr>
      <vt:lpstr>KG Primary Italics</vt:lpstr>
      <vt:lpstr>SassoonCRInfant</vt:lpstr>
      <vt:lpstr>80</vt:lpstr>
      <vt:lpstr>Mid Calder Primary School</vt:lpstr>
      <vt:lpstr>Structure of the School Day</vt:lpstr>
      <vt:lpstr>P4/5 – 2025/26</vt:lpstr>
      <vt:lpstr>Weekly Timetable</vt:lpstr>
      <vt:lpstr>School Uniform</vt:lpstr>
      <vt:lpstr>Lunchtime Reminder</vt:lpstr>
      <vt:lpstr>Important Documents</vt:lpstr>
      <vt:lpstr>Interdisciplinary Learning (IDL)</vt:lpstr>
      <vt:lpstr>Literacy – Reading</vt:lpstr>
      <vt:lpstr>Reading Homework</vt:lpstr>
      <vt:lpstr>Literacy – Writing</vt:lpstr>
      <vt:lpstr>Literacy – Spelling</vt:lpstr>
      <vt:lpstr>Literacy – Listening and Talking</vt:lpstr>
      <vt:lpstr>Numeracy and Maths</vt:lpstr>
      <vt:lpstr>Health and Wellbeing</vt:lpstr>
      <vt:lpstr>Skills</vt:lpstr>
      <vt:lpstr>Homework</vt:lpstr>
      <vt:lpstr>Digital Learning</vt:lpstr>
      <vt:lpstr>Pupil Voice</vt:lpstr>
      <vt:lpstr>Important Dates</vt:lpstr>
      <vt:lpstr> 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 Calder Primary School</dc:title>
  <dc:creator>Sarah Burton</dc:creator>
  <cp:lastModifiedBy>Office</cp:lastModifiedBy>
  <cp:revision>213</cp:revision>
  <dcterms:created xsi:type="dcterms:W3CDTF">2017-06-06T08:10:45Z</dcterms:created>
  <dcterms:modified xsi:type="dcterms:W3CDTF">2025-08-29T18:44:59Z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0x0101003214969B80FE6A4B8156AACE8CE1EE66</vt:lpwstr>
  </property>
</Properties>
</file>