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1" r:id="rId3"/>
    <p:sldId id="300" r:id="rId4"/>
    <p:sldId id="285" r:id="rId5"/>
    <p:sldId id="267" r:id="rId6"/>
    <p:sldId id="310" r:id="rId7"/>
    <p:sldId id="298" r:id="rId8"/>
    <p:sldId id="319" r:id="rId9"/>
    <p:sldId id="320" r:id="rId10"/>
    <p:sldId id="321" r:id="rId11"/>
    <p:sldId id="322" r:id="rId12"/>
    <p:sldId id="323" r:id="rId13"/>
    <p:sldId id="324" r:id="rId14"/>
    <p:sldId id="315" r:id="rId15"/>
    <p:sldId id="325" r:id="rId16"/>
    <p:sldId id="329" r:id="rId17"/>
    <p:sldId id="326" r:id="rId18"/>
    <p:sldId id="317" r:id="rId19"/>
    <p:sldId id="318" r:id="rId20"/>
    <p:sldId id="313" r:id="rId21"/>
    <p:sldId id="274" r:id="rId22"/>
    <p:sldId id="330" r:id="rId23"/>
    <p:sldId id="309"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88" autoAdjust="0"/>
    <p:restoredTop sz="94660"/>
  </p:normalViewPr>
  <p:slideViewPr>
    <p:cSldViewPr>
      <p:cViewPr>
        <p:scale>
          <a:sx n="82" d="100"/>
          <a:sy n="82" d="100"/>
        </p:scale>
        <p:origin x="2616" y="12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C0CA9-A907-4B52-9ECD-FE738F9A8299}" type="datetimeFigureOut">
              <a:rPr lang="en-GB" smtClean="0"/>
              <a:t>24/08/2025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01E02C-4B50-4152-80C9-F44D3BF3D2F1}" type="slidenum">
              <a:rPr lang="en-GB" smtClean="0"/>
              <a:t>‹#›</a:t>
            </a:fld>
            <a:endParaRPr lang="en-GB"/>
          </a:p>
        </p:txBody>
      </p:sp>
    </p:spTree>
    <p:extLst>
      <p:ext uri="{BB962C8B-B14F-4D97-AF65-F5344CB8AC3E}">
        <p14:creationId xmlns:p14="http://schemas.microsoft.com/office/powerpoint/2010/main" val="274038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2</a:t>
            </a:fld>
            <a:endParaRPr lang="en-GB"/>
          </a:p>
        </p:txBody>
      </p:sp>
    </p:spTree>
    <p:extLst>
      <p:ext uri="{BB962C8B-B14F-4D97-AF65-F5344CB8AC3E}">
        <p14:creationId xmlns:p14="http://schemas.microsoft.com/office/powerpoint/2010/main" val="257885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4</a:t>
            </a:fld>
            <a:endParaRPr lang="en-GB"/>
          </a:p>
        </p:txBody>
      </p:sp>
    </p:spTree>
    <p:extLst>
      <p:ext uri="{BB962C8B-B14F-4D97-AF65-F5344CB8AC3E}">
        <p14:creationId xmlns:p14="http://schemas.microsoft.com/office/powerpoint/2010/main" val="186066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5</a:t>
            </a:fld>
            <a:endParaRPr lang="en-GB"/>
          </a:p>
        </p:txBody>
      </p:sp>
    </p:spTree>
    <p:extLst>
      <p:ext uri="{BB962C8B-B14F-4D97-AF65-F5344CB8AC3E}">
        <p14:creationId xmlns:p14="http://schemas.microsoft.com/office/powerpoint/2010/main" val="1872426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6</a:t>
            </a:fld>
            <a:endParaRPr lang="en-GB"/>
          </a:p>
        </p:txBody>
      </p:sp>
    </p:spTree>
    <p:extLst>
      <p:ext uri="{BB962C8B-B14F-4D97-AF65-F5344CB8AC3E}">
        <p14:creationId xmlns:p14="http://schemas.microsoft.com/office/powerpoint/2010/main" val="2261725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7</a:t>
            </a:fld>
            <a:endParaRPr lang="en-GB"/>
          </a:p>
        </p:txBody>
      </p:sp>
    </p:spTree>
    <p:extLst>
      <p:ext uri="{BB962C8B-B14F-4D97-AF65-F5344CB8AC3E}">
        <p14:creationId xmlns:p14="http://schemas.microsoft.com/office/powerpoint/2010/main" val="360766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12</a:t>
            </a:fld>
            <a:endParaRPr lang="en-GB"/>
          </a:p>
        </p:txBody>
      </p:sp>
    </p:spTree>
    <p:extLst>
      <p:ext uri="{BB962C8B-B14F-4D97-AF65-F5344CB8AC3E}">
        <p14:creationId xmlns:p14="http://schemas.microsoft.com/office/powerpoint/2010/main" val="327377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13</a:t>
            </a:fld>
            <a:endParaRPr lang="en-GB"/>
          </a:p>
        </p:txBody>
      </p:sp>
    </p:spTree>
    <p:extLst>
      <p:ext uri="{BB962C8B-B14F-4D97-AF65-F5344CB8AC3E}">
        <p14:creationId xmlns:p14="http://schemas.microsoft.com/office/powerpoint/2010/main" val="2530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21</a:t>
            </a:fld>
            <a:endParaRPr lang="en-GB"/>
          </a:p>
        </p:txBody>
      </p:sp>
    </p:spTree>
    <p:extLst>
      <p:ext uri="{BB962C8B-B14F-4D97-AF65-F5344CB8AC3E}">
        <p14:creationId xmlns:p14="http://schemas.microsoft.com/office/powerpoint/2010/main" val="1047172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CD34E-EE21-B50C-5813-9549D70BF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A94FD-8397-89F7-AA52-2DA862E39C5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E1CA719-40CE-5CD0-AE7E-9EF899BE1AD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2806D7-B7CD-E9CD-ED53-E1847AF4079E}"/>
              </a:ext>
            </a:extLst>
          </p:cNvPr>
          <p:cNvSpPr>
            <a:spLocks noGrp="1"/>
          </p:cNvSpPr>
          <p:nvPr>
            <p:ph type="sldNum" sz="quarter" idx="10"/>
          </p:nvPr>
        </p:nvSpPr>
        <p:spPr/>
        <p:txBody>
          <a:bodyPr/>
          <a:lstStyle/>
          <a:p>
            <a:fld id="{4D4B5EC0-DC2C-49D4-9343-B24DD3C1F752}" type="slidenum">
              <a:rPr lang="en-GB" smtClean="0"/>
              <a:pPr/>
              <a:t>22</a:t>
            </a:fld>
            <a:endParaRPr lang="en-GB"/>
          </a:p>
        </p:txBody>
      </p:sp>
    </p:spTree>
    <p:extLst>
      <p:ext uri="{BB962C8B-B14F-4D97-AF65-F5344CB8AC3E}">
        <p14:creationId xmlns:p14="http://schemas.microsoft.com/office/powerpoint/2010/main" val="1829289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915566"/>
            <a:ext cx="7772400" cy="757907"/>
          </a:xfrm>
        </p:spPr>
        <p:txBody>
          <a:bodyPr/>
          <a:lstStyle>
            <a:lvl1pPr>
              <a:defRPr>
                <a:solidFill>
                  <a:schemeClr val="tx1">
                    <a:lumMod val="75000"/>
                    <a:lumOff val="25000"/>
                  </a:schemeClr>
                </a:solidFill>
              </a:defRPr>
            </a:lvl1pPr>
          </a:lstStyle>
          <a:p>
            <a:r>
              <a:rPr lang="en-US" dirty="0"/>
              <a:t>NAME OF PRESENTATION</a:t>
            </a:r>
          </a:p>
        </p:txBody>
      </p:sp>
      <p:sp>
        <p:nvSpPr>
          <p:cNvPr id="3" name="Subtitle 2"/>
          <p:cNvSpPr>
            <a:spLocks noGrp="1"/>
          </p:cNvSpPr>
          <p:nvPr>
            <p:ph type="subTitle" idx="1" hasCustomPrompt="1"/>
          </p:nvPr>
        </p:nvSpPr>
        <p:spPr>
          <a:xfrm>
            <a:off x="1371600" y="1457449"/>
            <a:ext cx="6400800" cy="593204"/>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p:txBody>
          <a:bodyPr/>
          <a:lstStyle/>
          <a:p>
            <a:fld id="{9692BD7F-8175-45A1-9D78-819339C53B80}" type="datetimeFigureOut">
              <a:rPr lang="en-US" smtClean="0"/>
              <a:t>8/24/25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183822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9752" y="205979"/>
            <a:ext cx="6347048" cy="857250"/>
          </a:xfrm>
        </p:spPr>
        <p:txBody>
          <a:bodyPr/>
          <a:lstStyle>
            <a:lvl1pPr algn="l">
              <a:defRPr/>
            </a:lvl1pPr>
          </a:lstStyle>
          <a:p>
            <a:r>
              <a:rPr lang="en-US" dirty="0"/>
              <a:t>Title</a:t>
            </a:r>
          </a:p>
        </p:txBody>
      </p:sp>
      <p:sp>
        <p:nvSpPr>
          <p:cNvPr id="3" name="Content Placeholder 2"/>
          <p:cNvSpPr>
            <a:spLocks noGrp="1"/>
          </p:cNvSpPr>
          <p:nvPr>
            <p:ph idx="1" hasCustomPrompt="1"/>
          </p:nvPr>
        </p:nvSpPr>
        <p:spPr>
          <a:xfrm>
            <a:off x="2339752" y="1200151"/>
            <a:ext cx="6347048" cy="3394472"/>
          </a:xfrm>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9692BD7F-8175-45A1-9D78-819339C53B80}" type="datetimeFigureOut">
              <a:rPr lang="en-US" smtClean="0"/>
              <a:t>8/24/25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14088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15566"/>
            <a:ext cx="8229600" cy="857250"/>
          </a:xfrm>
        </p:spPr>
        <p:txBody>
          <a:bodyPr/>
          <a:lstStyle>
            <a:lvl1pPr>
              <a:defRPr/>
            </a:lvl1pPr>
          </a:lstStyle>
          <a:p>
            <a:r>
              <a:rPr lang="en-US" dirty="0"/>
              <a:t>Title</a:t>
            </a:r>
          </a:p>
        </p:txBody>
      </p:sp>
      <p:sp>
        <p:nvSpPr>
          <p:cNvPr id="3" name="Content Placeholder 2"/>
          <p:cNvSpPr>
            <a:spLocks noGrp="1"/>
          </p:cNvSpPr>
          <p:nvPr>
            <p:ph idx="1" hasCustomPrompt="1"/>
          </p:nvPr>
        </p:nvSpPr>
        <p:spPr>
          <a:xfrm>
            <a:off x="457200" y="1779663"/>
            <a:ext cx="8229600" cy="2814960"/>
          </a:xfrm>
        </p:spPr>
        <p:txBody>
          <a:bodyPr/>
          <a:lstStyle>
            <a:lvl1pPr marL="0" indent="0" algn="ctr">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9692BD7F-8175-45A1-9D78-819339C53B80}" type="datetimeFigureOut">
              <a:rPr lang="en-US" smtClean="0"/>
              <a:t>8/24/25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209792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92BD7F-8175-45A1-9D78-819339C53B80}" type="datetimeFigureOut">
              <a:rPr lang="en-US" smtClean="0"/>
              <a:t>8/24/25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6AEF8F-4AC9-42BF-9D71-5F1F07E0DFCD}" type="slidenum">
              <a:rPr lang="en-US" smtClean="0"/>
              <a:t>‹#›</a:t>
            </a:fld>
            <a:endParaRPr lang="en-US"/>
          </a:p>
        </p:txBody>
      </p:sp>
    </p:spTree>
    <p:extLst>
      <p:ext uri="{BB962C8B-B14F-4D97-AF65-F5344CB8AC3E}">
        <p14:creationId xmlns:p14="http://schemas.microsoft.com/office/powerpoint/2010/main" val="2046082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rshp.scot/early-leve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2.png"/><Relationship Id="rId11" Type="http://schemas.microsoft.com/office/2007/relationships/hdphoto" Target="../media/hdphoto1.wdp"/><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s://midcalderprimary.westlothian.org.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494"/>
            <a:ext cx="7772400" cy="757907"/>
          </a:xfrm>
        </p:spPr>
        <p:txBody>
          <a:bodyPr>
            <a:normAutofit fontScale="90000"/>
          </a:bodyPr>
          <a:lstStyle/>
          <a:p>
            <a:r>
              <a:rPr lang="en-US" b="1" dirty="0">
                <a:latin typeface="HELLOTEXAS" panose="02000603000000000000" pitchFamily="2" charset="0"/>
                <a:ea typeface="HELLOTEXAS" panose="02000603000000000000" pitchFamily="2" charset="0"/>
              </a:rPr>
              <a:t>Mid Calder Primary School</a:t>
            </a:r>
          </a:p>
        </p:txBody>
      </p:sp>
      <p:sp>
        <p:nvSpPr>
          <p:cNvPr id="3" name="Subtitle 2"/>
          <p:cNvSpPr>
            <a:spLocks noGrp="1"/>
          </p:cNvSpPr>
          <p:nvPr>
            <p:ph type="subTitle" idx="1"/>
          </p:nvPr>
        </p:nvSpPr>
        <p:spPr>
          <a:xfrm>
            <a:off x="539552" y="1025401"/>
            <a:ext cx="8064896" cy="3312368"/>
          </a:xfrm>
        </p:spPr>
        <p:txBody>
          <a:bodyPr>
            <a:noAutofit/>
          </a:bodyPr>
          <a:lstStyle/>
          <a:p>
            <a:r>
              <a:rPr lang="en-US" sz="3600" b="1" dirty="0">
                <a:latin typeface="HELLOIHEART1" panose="02000603000000000000" pitchFamily="2" charset="0"/>
                <a:ea typeface="HELLOIHEART1" panose="02000603000000000000" pitchFamily="2" charset="0"/>
              </a:rPr>
              <a:t>Primary 1 - Meet the Teacher </a:t>
            </a:r>
          </a:p>
          <a:p>
            <a:r>
              <a:rPr lang="en-US" sz="3600" b="1" dirty="0">
                <a:latin typeface="HELLOIHEART1" panose="02000603000000000000" pitchFamily="2" charset="0"/>
                <a:ea typeface="HELLOIHEART1" panose="02000603000000000000" pitchFamily="2" charset="0"/>
              </a:rPr>
              <a:t>Mrs Stevenson</a:t>
            </a:r>
          </a:p>
          <a:p>
            <a:endParaRPr lang="en-US" sz="2800" b="1" dirty="0">
              <a:latin typeface="HELLOIHEART1" panose="02000603000000000000" pitchFamily="2" charset="0"/>
              <a:ea typeface="HELLOIHEART1" panose="02000603000000000000" pitchFamily="2" charset="0"/>
            </a:endParaRPr>
          </a:p>
          <a:p>
            <a:endParaRPr lang="en-US" sz="2800" b="1" dirty="0">
              <a:latin typeface="HELLOIHEART1" panose="02000603000000000000" pitchFamily="2" charset="0"/>
              <a:ea typeface="HELLOIHEART1" panose="02000603000000000000" pitchFamily="2" charset="0"/>
            </a:endParaRPr>
          </a:p>
          <a:p>
            <a:endParaRPr lang="en-US" sz="2800" b="1" dirty="0">
              <a:latin typeface="HELLOIHEART1" panose="02000603000000000000" pitchFamily="2" charset="0"/>
              <a:ea typeface="HELLOIHEART1" panose="02000603000000000000" pitchFamily="2" charset="0"/>
            </a:endParaRPr>
          </a:p>
          <a:p>
            <a:r>
              <a:rPr lang="en-US" sz="2800" b="1" dirty="0">
                <a:solidFill>
                  <a:schemeClr val="bg1"/>
                </a:solidFill>
                <a:highlight>
                  <a:srgbClr val="FF0000"/>
                </a:highlight>
                <a:latin typeface="HELLOIHEART1" panose="02000603000000000000" pitchFamily="2" charset="0"/>
                <a:ea typeface="HELLOIHEART1" panose="02000603000000000000" pitchFamily="2" charset="0"/>
              </a:rPr>
              <a:t>Tuesday 26</a:t>
            </a:r>
            <a:r>
              <a:rPr lang="en-US" sz="2800" b="1" baseline="30000" dirty="0">
                <a:solidFill>
                  <a:schemeClr val="bg1"/>
                </a:solidFill>
                <a:highlight>
                  <a:srgbClr val="FF0000"/>
                </a:highlight>
                <a:latin typeface="HELLOIHEART1" panose="02000603000000000000" pitchFamily="2" charset="0"/>
                <a:ea typeface="HELLOIHEART1" panose="02000603000000000000" pitchFamily="2" charset="0"/>
              </a:rPr>
              <a:t>th</a:t>
            </a:r>
            <a:r>
              <a:rPr lang="en-US" sz="2800" b="1" dirty="0">
                <a:solidFill>
                  <a:schemeClr val="bg1"/>
                </a:solidFill>
                <a:highlight>
                  <a:srgbClr val="FF0000"/>
                </a:highlight>
                <a:latin typeface="HELLOIHEART1" panose="02000603000000000000" pitchFamily="2" charset="0"/>
                <a:ea typeface="HELLOIHEART1" panose="02000603000000000000" pitchFamily="2" charset="0"/>
              </a:rPr>
              <a:t> August 2025</a:t>
            </a:r>
          </a:p>
          <a:p>
            <a:r>
              <a:rPr lang="en-US" sz="2800" b="1" dirty="0">
                <a:solidFill>
                  <a:schemeClr val="bg1"/>
                </a:solidFill>
                <a:highlight>
                  <a:srgbClr val="FF0000"/>
                </a:highlight>
                <a:latin typeface="HELLOIHEART1" panose="02000603000000000000" pitchFamily="2" charset="0"/>
                <a:ea typeface="HELLOIHEART1" panose="02000603000000000000" pitchFamily="2" charset="0"/>
              </a:rPr>
              <a:t>2 sessions: 6-6:30pm, 6:30-7pm</a:t>
            </a:r>
          </a:p>
          <a:p>
            <a:endParaRPr lang="en-US" sz="2800" b="1" dirty="0">
              <a:latin typeface="HELLOIHEART1" panose="02000603000000000000" pitchFamily="2" charset="0"/>
              <a:ea typeface="HELLOIHEART1" panose="02000603000000000000" pitchFamily="2" charset="0"/>
            </a:endParaRPr>
          </a:p>
        </p:txBody>
      </p:sp>
    </p:spTree>
    <p:extLst>
      <p:ext uri="{BB962C8B-B14F-4D97-AF65-F5344CB8AC3E}">
        <p14:creationId xmlns:p14="http://schemas.microsoft.com/office/powerpoint/2010/main" val="78420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a:bodyPr>
          <a:lstStyle/>
          <a:p>
            <a:r>
              <a:rPr lang="en-GB" b="1" dirty="0">
                <a:latin typeface="HELLOTEXAS" panose="02000603000000000000" pitchFamily="2" charset="0"/>
                <a:ea typeface="HELLOTEXAS" panose="02000603000000000000" pitchFamily="2" charset="0"/>
              </a:rPr>
              <a:t>Literacy – Reading</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KG Primary Italics" pitchFamily="2" charset="0"/>
            </a:endParaRPr>
          </a:p>
          <a:p>
            <a:endParaRPr lang="en-GB" dirty="0"/>
          </a:p>
        </p:txBody>
      </p:sp>
      <p:sp>
        <p:nvSpPr>
          <p:cNvPr id="5" name="Content Placeholder 2"/>
          <p:cNvSpPr txBox="1">
            <a:spLocks/>
          </p:cNvSpPr>
          <p:nvPr/>
        </p:nvSpPr>
        <p:spPr>
          <a:xfrm>
            <a:off x="2492152" y="1352551"/>
            <a:ext cx="6347048" cy="33944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GB" dirty="0">
                <a:latin typeface="Letter-join Print Plus 3" panose="02000805000000020003" pitchFamily="2" charset="0"/>
                <a:ea typeface="HelloIHeartYou" panose="02000603000000000000" pitchFamily="2" charset="0"/>
              </a:rPr>
              <a:t>Other resources that may be used include:</a:t>
            </a:r>
          </a:p>
          <a:p>
            <a:pPr>
              <a:lnSpc>
                <a:spcPct val="90000"/>
              </a:lnSpc>
            </a:pPr>
            <a:r>
              <a:rPr lang="en-GB" dirty="0">
                <a:latin typeface="Letter-join Print Plus 3" panose="02000805000000020003" pitchFamily="2" charset="0"/>
                <a:ea typeface="HelloIHeartYou" panose="02000603000000000000" pitchFamily="2" charset="0"/>
              </a:rPr>
              <a:t>Snapdragon books - fiction</a:t>
            </a:r>
          </a:p>
          <a:p>
            <a:pPr>
              <a:lnSpc>
                <a:spcPct val="90000"/>
              </a:lnSpc>
            </a:pPr>
            <a:r>
              <a:rPr lang="en-GB" dirty="0">
                <a:latin typeface="Letter-join Print Plus 3" panose="02000805000000020003" pitchFamily="2" charset="0"/>
                <a:ea typeface="HelloIHeartYou" panose="02000603000000000000" pitchFamily="2" charset="0"/>
              </a:rPr>
              <a:t>Fireflies – Non-fiction</a:t>
            </a:r>
          </a:p>
          <a:p>
            <a:pPr>
              <a:lnSpc>
                <a:spcPct val="90000"/>
              </a:lnSpc>
            </a:pPr>
            <a:r>
              <a:rPr lang="en-GB" dirty="0">
                <a:latin typeface="Letter-join Print Plus 3" panose="02000805000000020003" pitchFamily="2" charset="0"/>
                <a:ea typeface="HelloIHeartYou" panose="02000603000000000000" pitchFamily="2" charset="0"/>
              </a:rPr>
              <a:t>Jolly Phonics Readers</a:t>
            </a:r>
          </a:p>
          <a:p>
            <a:pPr>
              <a:lnSpc>
                <a:spcPct val="90000"/>
              </a:lnSpc>
            </a:pPr>
            <a:r>
              <a:rPr lang="en-GB" dirty="0">
                <a:latin typeface="Letter-join Print Plus 3" panose="02000805000000020003" pitchFamily="2" charset="0"/>
                <a:ea typeface="HelloIHeartYou" panose="02000603000000000000" pitchFamily="2" charset="0"/>
              </a:rPr>
              <a:t>Rhyme books</a:t>
            </a:r>
          </a:p>
          <a:p>
            <a:pPr>
              <a:lnSpc>
                <a:spcPct val="90000"/>
              </a:lnSpc>
            </a:pPr>
            <a:r>
              <a:rPr lang="en-GB" dirty="0">
                <a:latin typeface="Letter-join Print Plus 3" panose="02000805000000020003" pitchFamily="2" charset="0"/>
                <a:ea typeface="HelloIHeartYou" panose="02000603000000000000" pitchFamily="2" charset="0"/>
              </a:rPr>
              <a:t>ORT</a:t>
            </a:r>
          </a:p>
        </p:txBody>
      </p:sp>
    </p:spTree>
    <p:extLst>
      <p:ext uri="{BB962C8B-B14F-4D97-AF65-F5344CB8AC3E}">
        <p14:creationId xmlns:p14="http://schemas.microsoft.com/office/powerpoint/2010/main" val="298786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a:bodyPr>
          <a:lstStyle/>
          <a:p>
            <a:r>
              <a:rPr lang="en-GB" b="1" dirty="0">
                <a:latin typeface="HELLOTEXAS" panose="02000603000000000000" pitchFamily="2" charset="0"/>
                <a:ea typeface="HELLOTEXAS" panose="02000603000000000000" pitchFamily="2" charset="0"/>
              </a:rPr>
              <a:t>Literacy – Writing</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HelloIHeartYou" panose="02000603000000000000" pitchFamily="2" charset="0"/>
              <a:ea typeface="HelloIHeartYou" panose="02000603000000000000" pitchFamily="2" charset="0"/>
            </a:endParaRPr>
          </a:p>
          <a:p>
            <a:endParaRPr lang="en-GB" dirty="0">
              <a:latin typeface="HelloIHeartYou" panose="02000603000000000000" pitchFamily="2" charset="0"/>
              <a:ea typeface="HelloIHeartYou" panose="02000603000000000000" pitchFamily="2" charset="0"/>
            </a:endParaRPr>
          </a:p>
        </p:txBody>
      </p:sp>
      <p:sp>
        <p:nvSpPr>
          <p:cNvPr id="5" name="Content Placeholder 2"/>
          <p:cNvSpPr txBox="1">
            <a:spLocks/>
          </p:cNvSpPr>
          <p:nvPr/>
        </p:nvSpPr>
        <p:spPr>
          <a:xfrm>
            <a:off x="2051720" y="1491630"/>
            <a:ext cx="6787480" cy="32553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Letter-join Print Plus 3" panose="02000805000000020003" pitchFamily="2" charset="0"/>
                <a:ea typeface="HelloIHeartYou" panose="02000603000000000000" pitchFamily="2" charset="0"/>
              </a:rPr>
              <a:t>Our writing will focus on developing detailed black pen drawings and mark making, building on children’s personal experiences and imagination.</a:t>
            </a:r>
          </a:p>
        </p:txBody>
      </p:sp>
    </p:spTree>
    <p:extLst>
      <p:ext uri="{BB962C8B-B14F-4D97-AF65-F5344CB8AC3E}">
        <p14:creationId xmlns:p14="http://schemas.microsoft.com/office/powerpoint/2010/main" val="342845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95486"/>
            <a:ext cx="6476256" cy="630070"/>
          </a:xfrm>
        </p:spPr>
        <p:txBody>
          <a:bodyPr>
            <a:normAutofit fontScale="90000"/>
          </a:bodyPr>
          <a:lstStyle/>
          <a:p>
            <a:r>
              <a:rPr lang="en-GB" b="1" dirty="0">
                <a:latin typeface="HELLOTEXAS" panose="02000603000000000000" pitchFamily="2" charset="0"/>
                <a:ea typeface="HELLOTEXAS" panose="02000603000000000000" pitchFamily="2" charset="0"/>
              </a:rPr>
              <a:t>Numeracy and Maths</a:t>
            </a:r>
          </a:p>
        </p:txBody>
      </p:sp>
      <p:sp>
        <p:nvSpPr>
          <p:cNvPr id="3" name="Content Placeholder 2"/>
          <p:cNvSpPr>
            <a:spLocks noGrp="1"/>
          </p:cNvSpPr>
          <p:nvPr>
            <p:ph idx="1"/>
          </p:nvPr>
        </p:nvSpPr>
        <p:spPr>
          <a:xfrm>
            <a:off x="2267744" y="771550"/>
            <a:ext cx="6768752" cy="4176464"/>
          </a:xfrm>
        </p:spPr>
        <p:txBody>
          <a:bodyPr>
            <a:normAutofit/>
          </a:bodyPr>
          <a:lstStyle/>
          <a:p>
            <a:endParaRPr lang="en-GB" dirty="0"/>
          </a:p>
          <a:p>
            <a:endParaRPr lang="en-GB" dirty="0"/>
          </a:p>
        </p:txBody>
      </p:sp>
      <p:sp>
        <p:nvSpPr>
          <p:cNvPr id="4" name="Rectangle 3"/>
          <p:cNvSpPr/>
          <p:nvPr/>
        </p:nvSpPr>
        <p:spPr>
          <a:xfrm>
            <a:off x="2195736" y="987325"/>
            <a:ext cx="6552728" cy="3812582"/>
          </a:xfrm>
          <a:prstGeom prst="rect">
            <a:avLst/>
          </a:prstGeom>
        </p:spPr>
        <p:txBody>
          <a:bodyPr wrap="square">
            <a:spAutoFit/>
          </a:bodyPr>
          <a:lstStyle/>
          <a:p>
            <a:pPr>
              <a:lnSpc>
                <a:spcPct val="90000"/>
              </a:lnSpc>
            </a:pPr>
            <a:r>
              <a:rPr lang="en-GB" altLang="en-US" sz="2400" b="1" dirty="0">
                <a:latin typeface="Letter-join Print Plus 3" panose="02000805000000020003" pitchFamily="2" charset="0"/>
                <a:ea typeface="HelloIHeartYou" panose="02000603000000000000" pitchFamily="2" charset="0"/>
              </a:rPr>
              <a:t>Number will be taught through a variety of active tasks. This will develop skills in:</a:t>
            </a:r>
          </a:p>
          <a:p>
            <a:pPr marL="1028700" lvl="1" indent="-571500">
              <a:lnSpc>
                <a:spcPct val="90000"/>
              </a:lnSpc>
              <a:buFont typeface="Arial" panose="020B0604020202020204" pitchFamily="34" charset="0"/>
              <a:buChar char="•"/>
            </a:pPr>
            <a:r>
              <a:rPr lang="en-GB" altLang="en-US" sz="2200" dirty="0">
                <a:latin typeface="Letter-join Print Plus 3" panose="02000805000000020003" pitchFamily="2" charset="0"/>
                <a:ea typeface="HelloIHeartYou" panose="02000603000000000000" pitchFamily="2" charset="0"/>
              </a:rPr>
              <a:t>Numerals and number structure from 0 to 10 and then beyond – dots, fingers, ten frames, </a:t>
            </a:r>
            <a:r>
              <a:rPr lang="en-GB" altLang="en-US" sz="2200" dirty="0" err="1">
                <a:latin typeface="Letter-join Print Plus 3" panose="02000805000000020003" pitchFamily="2" charset="0"/>
                <a:ea typeface="HelloIHeartYou" panose="02000603000000000000" pitchFamily="2" charset="0"/>
              </a:rPr>
              <a:t>rekenrek</a:t>
            </a:r>
            <a:r>
              <a:rPr lang="en-GB" altLang="en-US" sz="2200" dirty="0">
                <a:latin typeface="Letter-join Print Plus 3" panose="02000805000000020003" pitchFamily="2" charset="0"/>
                <a:ea typeface="HelloIHeartYou" panose="02000603000000000000" pitchFamily="2" charset="0"/>
              </a:rPr>
              <a:t> </a:t>
            </a:r>
          </a:p>
          <a:p>
            <a:pPr marL="1028700" lvl="1" indent="-571500">
              <a:lnSpc>
                <a:spcPct val="90000"/>
              </a:lnSpc>
              <a:buFont typeface="Arial" panose="020B0604020202020204" pitchFamily="34" charset="0"/>
              <a:buChar char="•"/>
            </a:pPr>
            <a:r>
              <a:rPr lang="en-GB" altLang="en-US" sz="2200" dirty="0">
                <a:latin typeface="Letter-join Print Plus 3" panose="02000805000000020003" pitchFamily="2" charset="0"/>
                <a:ea typeface="HelloIHeartYou" panose="02000603000000000000" pitchFamily="2" charset="0"/>
              </a:rPr>
              <a:t>Forward and backward number word sequences</a:t>
            </a:r>
          </a:p>
          <a:p>
            <a:pPr marL="1028700" lvl="1" indent="-571500">
              <a:lnSpc>
                <a:spcPct val="90000"/>
              </a:lnSpc>
              <a:buFont typeface="Arial" panose="020B0604020202020204" pitchFamily="34" charset="0"/>
              <a:buChar char="•"/>
            </a:pPr>
            <a:r>
              <a:rPr lang="en-GB" altLang="en-US" sz="2200" dirty="0">
                <a:latin typeface="Letter-join Print Plus 3" panose="02000805000000020003" pitchFamily="2" charset="0"/>
                <a:ea typeface="HelloIHeartYou" panose="02000603000000000000" pitchFamily="2" charset="0"/>
              </a:rPr>
              <a:t>Counting in steps of one, two, five &amp; ten</a:t>
            </a:r>
          </a:p>
          <a:p>
            <a:pPr marL="1028700" lvl="1" indent="-571500">
              <a:lnSpc>
                <a:spcPct val="90000"/>
              </a:lnSpc>
              <a:buFont typeface="Arial" panose="020B0604020202020204" pitchFamily="34" charset="0"/>
              <a:buChar char="•"/>
            </a:pPr>
            <a:r>
              <a:rPr lang="en-GB" altLang="en-US" sz="2200" dirty="0">
                <a:latin typeface="Letter-join Print Plus 3" panose="02000805000000020003" pitchFamily="2" charset="0"/>
                <a:ea typeface="HelloIHeartYou" panose="02000603000000000000" pitchFamily="2" charset="0"/>
              </a:rPr>
              <a:t>Formation of numbers</a:t>
            </a:r>
          </a:p>
          <a:p>
            <a:pPr marL="1028700" lvl="1" indent="-571500">
              <a:lnSpc>
                <a:spcPct val="90000"/>
              </a:lnSpc>
              <a:buFont typeface="Arial" panose="020B0604020202020204" pitchFamily="34" charset="0"/>
              <a:buChar char="•"/>
            </a:pPr>
            <a:r>
              <a:rPr lang="en-GB" altLang="en-US" sz="2200" dirty="0">
                <a:latin typeface="Letter-join Print Plus 3" panose="02000805000000020003" pitchFamily="2" charset="0"/>
                <a:ea typeface="HelloIHeartYou" panose="02000603000000000000" pitchFamily="2" charset="0"/>
              </a:rPr>
              <a:t>Addition and subtraction within 10 and beyond</a:t>
            </a:r>
          </a:p>
          <a:p>
            <a:pPr marL="1028700" lvl="1" indent="-571500">
              <a:lnSpc>
                <a:spcPct val="90000"/>
              </a:lnSpc>
              <a:buFont typeface="Arial" panose="020B0604020202020204" pitchFamily="34" charset="0"/>
              <a:buChar char="•"/>
            </a:pPr>
            <a:r>
              <a:rPr lang="en-GB" altLang="en-US" sz="2200" dirty="0">
                <a:latin typeface="Letter-join Print Plus 3" panose="02000805000000020003" pitchFamily="2" charset="0"/>
                <a:ea typeface="HelloIHeartYou" panose="02000603000000000000" pitchFamily="2" charset="0"/>
              </a:rPr>
              <a:t>Sharing</a:t>
            </a:r>
          </a:p>
        </p:txBody>
      </p:sp>
    </p:spTree>
    <p:extLst>
      <p:ext uri="{BB962C8B-B14F-4D97-AF65-F5344CB8AC3E}">
        <p14:creationId xmlns:p14="http://schemas.microsoft.com/office/powerpoint/2010/main" val="172990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99422"/>
            <a:ext cx="6476256" cy="630070"/>
          </a:xfrm>
        </p:spPr>
        <p:txBody>
          <a:bodyPr>
            <a:normAutofit fontScale="90000"/>
          </a:bodyPr>
          <a:lstStyle/>
          <a:p>
            <a:r>
              <a:rPr lang="en-GB" b="1" dirty="0">
                <a:latin typeface="HELLOTEXAS" panose="02000603000000000000" pitchFamily="2" charset="0"/>
                <a:ea typeface="HELLOTEXAS" panose="02000603000000000000" pitchFamily="2" charset="0"/>
              </a:rPr>
              <a:t>Numeracy and Maths</a:t>
            </a:r>
          </a:p>
        </p:txBody>
      </p:sp>
      <p:sp>
        <p:nvSpPr>
          <p:cNvPr id="3" name="Content Placeholder 2"/>
          <p:cNvSpPr>
            <a:spLocks noGrp="1"/>
          </p:cNvSpPr>
          <p:nvPr>
            <p:ph idx="1"/>
          </p:nvPr>
        </p:nvSpPr>
        <p:spPr>
          <a:xfrm>
            <a:off x="2231182" y="1203598"/>
            <a:ext cx="6768752" cy="4176464"/>
          </a:xfrm>
        </p:spPr>
        <p:txBody>
          <a:bodyPr>
            <a:normAutofit/>
          </a:bodyPr>
          <a:lstStyle/>
          <a:p>
            <a:endParaRPr lang="en-GB" dirty="0"/>
          </a:p>
          <a:p>
            <a:endParaRPr lang="en-GB" dirty="0"/>
          </a:p>
        </p:txBody>
      </p:sp>
      <p:sp>
        <p:nvSpPr>
          <p:cNvPr id="4" name="Rectangle 3"/>
          <p:cNvSpPr/>
          <p:nvPr/>
        </p:nvSpPr>
        <p:spPr>
          <a:xfrm>
            <a:off x="2195736" y="1059582"/>
            <a:ext cx="6552728" cy="4093428"/>
          </a:xfrm>
          <a:prstGeom prst="rect">
            <a:avLst/>
          </a:prstGeom>
        </p:spPr>
        <p:txBody>
          <a:bodyPr wrap="square">
            <a:spAutoFit/>
          </a:bodyPr>
          <a:lstStyle/>
          <a:p>
            <a:pPr>
              <a:lnSpc>
                <a:spcPct val="90000"/>
              </a:lnSpc>
            </a:pPr>
            <a:r>
              <a:rPr lang="en-GB" altLang="en-US" sz="3200" b="1" dirty="0">
                <a:latin typeface="Letter-join Print Plus 3" panose="02000805000000020003" pitchFamily="2" charset="0"/>
                <a:ea typeface="HelloIHeartYou" panose="02000603000000000000" pitchFamily="2" charset="0"/>
              </a:rPr>
              <a:t>Beyond Number:</a:t>
            </a:r>
          </a:p>
          <a:p>
            <a:pPr marL="1028700" lvl="1" indent="-571500">
              <a:lnSpc>
                <a:spcPct val="90000"/>
              </a:lnSpc>
              <a:buFont typeface="Arial" panose="020B0604020202020204" pitchFamily="34" charset="0"/>
              <a:buChar char="•"/>
            </a:pPr>
            <a:r>
              <a:rPr lang="en-GB" altLang="en-US" sz="3200" dirty="0">
                <a:latin typeface="Letter-join Print Plus 3" panose="02000805000000020003" pitchFamily="2" charset="0"/>
                <a:ea typeface="HelloIHeartYou" panose="02000603000000000000" pitchFamily="2" charset="0"/>
              </a:rPr>
              <a:t>Sorting and matching</a:t>
            </a:r>
          </a:p>
          <a:p>
            <a:pPr marL="1028700" lvl="1" indent="-571500">
              <a:lnSpc>
                <a:spcPct val="90000"/>
              </a:lnSpc>
              <a:buFont typeface="Arial" panose="020B0604020202020204" pitchFamily="34" charset="0"/>
              <a:buChar char="•"/>
            </a:pPr>
            <a:r>
              <a:rPr lang="en-GB" altLang="en-US" sz="3200" dirty="0">
                <a:latin typeface="Letter-join Print Plus 3" panose="02000805000000020003" pitchFamily="2" charset="0"/>
                <a:ea typeface="HelloIHeartYou" panose="02000603000000000000" pitchFamily="2" charset="0"/>
              </a:rPr>
              <a:t>Pattern</a:t>
            </a:r>
          </a:p>
          <a:p>
            <a:pPr marL="1028700" lvl="1" indent="-571500">
              <a:lnSpc>
                <a:spcPct val="90000"/>
              </a:lnSpc>
              <a:buFont typeface="Arial" panose="020B0604020202020204" pitchFamily="34" charset="0"/>
              <a:buChar char="•"/>
            </a:pPr>
            <a:r>
              <a:rPr lang="en-GB" altLang="en-US" sz="3200" dirty="0">
                <a:latin typeface="Letter-join Print Plus 3" panose="02000805000000020003" pitchFamily="2" charset="0"/>
                <a:ea typeface="HelloIHeartYou" panose="02000603000000000000" pitchFamily="2" charset="0"/>
              </a:rPr>
              <a:t>2D shapes and 3D objects</a:t>
            </a:r>
          </a:p>
          <a:p>
            <a:pPr marL="1028700" lvl="1" indent="-571500">
              <a:lnSpc>
                <a:spcPct val="90000"/>
              </a:lnSpc>
              <a:buFont typeface="Arial" panose="020B0604020202020204" pitchFamily="34" charset="0"/>
              <a:buChar char="•"/>
            </a:pPr>
            <a:r>
              <a:rPr lang="en-GB" altLang="en-US" sz="3200" dirty="0">
                <a:latin typeface="Letter-join Print Plus 3" panose="02000805000000020003" pitchFamily="2" charset="0"/>
                <a:ea typeface="HelloIHeartYou" panose="02000603000000000000" pitchFamily="2" charset="0"/>
              </a:rPr>
              <a:t>Recognising and using coins</a:t>
            </a:r>
          </a:p>
          <a:p>
            <a:pPr marL="1028700" lvl="1" indent="-571500">
              <a:lnSpc>
                <a:spcPct val="90000"/>
              </a:lnSpc>
              <a:buFont typeface="Arial" panose="020B0604020202020204" pitchFamily="34" charset="0"/>
              <a:buChar char="•"/>
            </a:pPr>
            <a:r>
              <a:rPr lang="en-GB" altLang="en-US" sz="3200" dirty="0">
                <a:latin typeface="Letter-join Print Plus 3" panose="02000805000000020003" pitchFamily="2" charset="0"/>
                <a:ea typeface="HelloIHeartYou" panose="02000603000000000000" pitchFamily="2" charset="0"/>
              </a:rPr>
              <a:t>Information handling</a:t>
            </a:r>
          </a:p>
          <a:p>
            <a:pPr marL="1028700" lvl="1" indent="-571500">
              <a:lnSpc>
                <a:spcPct val="90000"/>
              </a:lnSpc>
              <a:buFont typeface="Arial" panose="020B0604020202020204" pitchFamily="34" charset="0"/>
              <a:buChar char="•"/>
            </a:pPr>
            <a:r>
              <a:rPr lang="en-GB" altLang="en-US" sz="3200" dirty="0">
                <a:latin typeface="Letter-join Print Plus 3" panose="02000805000000020003" pitchFamily="2" charset="0"/>
                <a:ea typeface="HelloIHeartYou" panose="02000603000000000000" pitchFamily="2" charset="0"/>
              </a:rPr>
              <a:t>Time - days of week, months of year, seasons, key dates, o’clock</a:t>
            </a:r>
          </a:p>
        </p:txBody>
      </p:sp>
    </p:spTree>
    <p:extLst>
      <p:ext uri="{BB962C8B-B14F-4D97-AF65-F5344CB8AC3E}">
        <p14:creationId xmlns:p14="http://schemas.microsoft.com/office/powerpoint/2010/main" val="218790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206" y="193375"/>
            <a:ext cx="7161794" cy="857250"/>
          </a:xfrm>
        </p:spPr>
        <p:txBody>
          <a:bodyPr>
            <a:normAutofit fontScale="90000"/>
          </a:bodyPr>
          <a:lstStyle/>
          <a:p>
            <a:r>
              <a:rPr lang="en-GB" b="1" dirty="0">
                <a:latin typeface="HELLOTEXAS" panose="02000603000000000000" pitchFamily="2" charset="0"/>
                <a:ea typeface="HELLOTEXAS" panose="02000603000000000000" pitchFamily="2" charset="0"/>
              </a:rPr>
              <a:t>Our Health and Wellbeing</a:t>
            </a:r>
          </a:p>
        </p:txBody>
      </p:sp>
      <p:sp>
        <p:nvSpPr>
          <p:cNvPr id="3" name="Content Placeholder 2"/>
          <p:cNvSpPr>
            <a:spLocks noGrp="1"/>
          </p:cNvSpPr>
          <p:nvPr>
            <p:ph idx="1"/>
          </p:nvPr>
        </p:nvSpPr>
        <p:spPr/>
        <p:txBody>
          <a:bodyPr>
            <a:normAutofit fontScale="70000" lnSpcReduction="20000"/>
          </a:bodyPr>
          <a:lstStyle/>
          <a:p>
            <a:r>
              <a:rPr lang="en-GB" dirty="0">
                <a:latin typeface="Letter-join Print Plus 3" panose="02000805000000020003" pitchFamily="2" charset="0"/>
                <a:ea typeface="HELLOIHEART1" panose="02000603000000000000" pitchFamily="2" charset="0"/>
              </a:rPr>
              <a:t>UNCRC Focus – Children’s Rights</a:t>
            </a:r>
          </a:p>
          <a:p>
            <a:r>
              <a:rPr lang="en-GB" dirty="0">
                <a:latin typeface="Letter-join Print Plus 3" panose="02000805000000020003" pitchFamily="2" charset="0"/>
                <a:ea typeface="HELLOIHEART1" panose="02000603000000000000" pitchFamily="2" charset="0"/>
              </a:rPr>
              <a:t>SOAR Values </a:t>
            </a:r>
          </a:p>
          <a:p>
            <a:pPr lvl="1"/>
            <a:r>
              <a:rPr lang="en-GB" dirty="0">
                <a:latin typeface="Letter-join Print Plus 3" panose="02000805000000020003" pitchFamily="2" charset="0"/>
                <a:ea typeface="HELLOIHEART1" panose="02000603000000000000" pitchFamily="2" charset="0"/>
              </a:rPr>
              <a:t>Successful, Optimistic, Adventurous &amp; Respectful</a:t>
            </a:r>
          </a:p>
          <a:p>
            <a:r>
              <a:rPr lang="en-GB" dirty="0">
                <a:latin typeface="Letter-join Print Plus 3" panose="02000805000000020003" pitchFamily="2" charset="0"/>
                <a:ea typeface="HELLOIHEART1" panose="02000603000000000000" pitchFamily="2" charset="0"/>
              </a:rPr>
              <a:t>Positive relationships – Ready, Respect, Safe</a:t>
            </a:r>
          </a:p>
          <a:p>
            <a:r>
              <a:rPr lang="en-GB" dirty="0">
                <a:latin typeface="Letter-join Print Plus 3" panose="02000805000000020003" pitchFamily="2" charset="0"/>
                <a:ea typeface="HELLOIHEART1" panose="02000603000000000000" pitchFamily="2" charset="0"/>
              </a:rPr>
              <a:t>Daily HWB check-ins</a:t>
            </a:r>
          </a:p>
          <a:p>
            <a:r>
              <a:rPr lang="en-GB" dirty="0">
                <a:latin typeface="Letter-join Print Plus 3" panose="02000805000000020003" pitchFamily="2" charset="0"/>
                <a:ea typeface="HELLOIHEART1" panose="02000603000000000000" pitchFamily="2" charset="0"/>
              </a:rPr>
              <a:t>Class Charter</a:t>
            </a:r>
          </a:p>
          <a:p>
            <a:r>
              <a:rPr lang="en-GB" dirty="0">
                <a:latin typeface="Letter-join Print Plus 3" panose="02000805000000020003" pitchFamily="2" charset="0"/>
                <a:ea typeface="HELLOIHEART1" panose="02000603000000000000" pitchFamily="2" charset="0"/>
              </a:rPr>
              <a:t>One Trusted Adult</a:t>
            </a:r>
          </a:p>
          <a:p>
            <a:r>
              <a:rPr lang="en-GB" dirty="0">
                <a:latin typeface="Letter-join Print Plus 3" panose="02000805000000020003" pitchFamily="2" charset="0"/>
                <a:ea typeface="HELLOIHEART1" panose="02000603000000000000" pitchFamily="2" charset="0"/>
              </a:rPr>
              <a:t>WL HWB Trackers</a:t>
            </a:r>
          </a:p>
          <a:p>
            <a:endParaRPr lang="en-GB" dirty="0">
              <a:latin typeface="Letter-join Print Plus 3" panose="02000805000000020003" pitchFamily="2" charset="0"/>
              <a:ea typeface="HELLOIHEART1" panose="02000603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2058" y="3699611"/>
            <a:ext cx="1473163" cy="14731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3670052"/>
            <a:ext cx="1473163" cy="1473163"/>
          </a:xfrm>
          <a:prstGeom prst="rect">
            <a:avLst/>
          </a:prstGeom>
        </p:spPr>
      </p:pic>
    </p:spTree>
    <p:extLst>
      <p:ext uri="{BB962C8B-B14F-4D97-AF65-F5344CB8AC3E}">
        <p14:creationId xmlns:p14="http://schemas.microsoft.com/office/powerpoint/2010/main" val="224792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31170"/>
            <a:ext cx="6347048" cy="709587"/>
          </a:xfrm>
        </p:spPr>
        <p:txBody>
          <a:bodyPr>
            <a:normAutofit/>
          </a:bodyPr>
          <a:lstStyle/>
          <a:p>
            <a:pPr algn="ctr"/>
            <a:r>
              <a:rPr lang="en-GB" sz="3600" b="1" dirty="0">
                <a:latin typeface="HELLOTEXAS" panose="02000603000000000000" pitchFamily="2" charset="0"/>
                <a:ea typeface="HELLOTEXAS" panose="02000603000000000000" pitchFamily="2" charset="0"/>
              </a:rPr>
              <a:t>Health and Wellbeing</a:t>
            </a:r>
          </a:p>
        </p:txBody>
      </p:sp>
      <p:sp>
        <p:nvSpPr>
          <p:cNvPr id="3" name="Content Placeholder 2"/>
          <p:cNvSpPr>
            <a:spLocks noGrp="1"/>
          </p:cNvSpPr>
          <p:nvPr>
            <p:ph idx="1"/>
          </p:nvPr>
        </p:nvSpPr>
        <p:spPr>
          <a:xfrm>
            <a:off x="2339752" y="1347614"/>
            <a:ext cx="6347048" cy="1368152"/>
          </a:xfrm>
        </p:spPr>
        <p:txBody>
          <a:bodyPr>
            <a:normAutofit/>
          </a:bodyPr>
          <a:lstStyle/>
          <a:p>
            <a:r>
              <a:rPr lang="en-GB" dirty="0">
                <a:latin typeface="Letter-join Print Plus 3" panose="02000805000000020003" pitchFamily="2" charset="0"/>
                <a:ea typeface="HelloIHeartYou" panose="02000603000000000000" pitchFamily="2" charset="0"/>
              </a:rPr>
              <a:t>P.E – Wednesday &amp; Thursday</a:t>
            </a:r>
          </a:p>
        </p:txBody>
      </p:sp>
      <p:sp>
        <p:nvSpPr>
          <p:cNvPr id="6" name="Content Placeholder 2"/>
          <p:cNvSpPr txBox="1">
            <a:spLocks/>
          </p:cNvSpPr>
          <p:nvPr/>
        </p:nvSpPr>
        <p:spPr>
          <a:xfrm>
            <a:off x="2483768" y="2366220"/>
            <a:ext cx="6347048" cy="231968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latin typeface="Letter-join Print Plus 3" panose="02000805000000020003" pitchFamily="2" charset="0"/>
                <a:ea typeface="HelloIHeartYou" panose="02000603000000000000" pitchFamily="2" charset="0"/>
              </a:rPr>
              <a:t>Focus on: </a:t>
            </a:r>
          </a:p>
          <a:p>
            <a:r>
              <a:rPr lang="en-GB" dirty="0">
                <a:latin typeface="Letter-join Print Plus 3" panose="02000805000000020003" pitchFamily="2" charset="0"/>
                <a:ea typeface="HelloIHeartYou" panose="02000603000000000000" pitchFamily="2" charset="0"/>
              </a:rPr>
              <a:t>Sharing space</a:t>
            </a:r>
          </a:p>
          <a:p>
            <a:r>
              <a:rPr lang="en-GB" dirty="0">
                <a:latin typeface="Letter-join Print Plus 3" panose="02000805000000020003" pitchFamily="2" charset="0"/>
                <a:ea typeface="HelloIHeartYou" panose="02000603000000000000" pitchFamily="2" charset="0"/>
              </a:rPr>
              <a:t>Following instructions</a:t>
            </a:r>
          </a:p>
          <a:p>
            <a:r>
              <a:rPr lang="en-GB" dirty="0">
                <a:latin typeface="Letter-join Print Plus 3" panose="02000805000000020003" pitchFamily="2" charset="0"/>
                <a:ea typeface="HelloIHeartYou" panose="02000603000000000000" pitchFamily="2" charset="0"/>
              </a:rPr>
              <a:t>Teamwork</a:t>
            </a:r>
          </a:p>
          <a:p>
            <a:r>
              <a:rPr lang="en-GB" dirty="0">
                <a:latin typeface="Letter-join Print Plus 3" panose="02000805000000020003" pitchFamily="2" charset="0"/>
                <a:ea typeface="HelloIHeartYou" panose="02000603000000000000" pitchFamily="2" charset="0"/>
              </a:rPr>
              <a:t>Developing a growth </a:t>
            </a:r>
            <a:r>
              <a:rPr lang="en-GB" dirty="0" err="1">
                <a:latin typeface="Letter-join Print Plus 3" panose="02000805000000020003" pitchFamily="2" charset="0"/>
                <a:ea typeface="HelloIHeartYou" panose="02000603000000000000" pitchFamily="2" charset="0"/>
              </a:rPr>
              <a:t>mindset</a:t>
            </a:r>
            <a:endParaRPr lang="en-GB" dirty="0">
              <a:latin typeface="Letter-join Print Plus 3" panose="02000805000000020003" pitchFamily="2" charset="0"/>
              <a:ea typeface="HelloIHeartYou" panose="02000603000000000000" pitchFamily="2" charset="0"/>
            </a:endParaRPr>
          </a:p>
        </p:txBody>
      </p:sp>
    </p:spTree>
    <p:extLst>
      <p:ext uri="{BB962C8B-B14F-4D97-AF65-F5344CB8AC3E}">
        <p14:creationId xmlns:p14="http://schemas.microsoft.com/office/powerpoint/2010/main" val="189972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23477"/>
            <a:ext cx="6347048" cy="709587"/>
          </a:xfrm>
        </p:spPr>
        <p:txBody>
          <a:bodyPr>
            <a:normAutofit/>
          </a:bodyPr>
          <a:lstStyle/>
          <a:p>
            <a:pPr algn="ctr"/>
            <a:r>
              <a:rPr lang="en-GB" sz="3600" b="1" dirty="0">
                <a:latin typeface="HELLOTEXAS" panose="02000603000000000000" pitchFamily="2" charset="0"/>
                <a:ea typeface="HELLOTEXAS" panose="02000603000000000000" pitchFamily="2" charset="0"/>
              </a:rPr>
              <a:t>Health and Wellbeing</a:t>
            </a:r>
          </a:p>
        </p:txBody>
      </p:sp>
      <p:sp>
        <p:nvSpPr>
          <p:cNvPr id="6" name="Content Placeholder 2"/>
          <p:cNvSpPr txBox="1">
            <a:spLocks/>
          </p:cNvSpPr>
          <p:nvPr/>
        </p:nvSpPr>
        <p:spPr>
          <a:xfrm>
            <a:off x="4788024" y="987574"/>
            <a:ext cx="4042792" cy="36983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latin typeface="Letter-join Print Plus 3" panose="02000805000000020003" pitchFamily="2" charset="0"/>
                <a:ea typeface="HelloIHeartYou" panose="02000603000000000000" pitchFamily="2" charset="0"/>
              </a:rPr>
              <a:t>In school we use programs such as:</a:t>
            </a:r>
          </a:p>
          <a:p>
            <a:r>
              <a:rPr lang="en-GB" sz="1800" dirty="0">
                <a:latin typeface="Letter-join Print Plus 3" panose="02000805000000020003" pitchFamily="2" charset="0"/>
                <a:ea typeface="HelloIHeartYou" panose="02000603000000000000" pitchFamily="2" charset="0"/>
              </a:rPr>
              <a:t>Emotion Works</a:t>
            </a:r>
          </a:p>
          <a:p>
            <a:r>
              <a:rPr lang="en-GB" sz="1800" dirty="0">
                <a:latin typeface="Letter-join Print Plus 3" panose="02000805000000020003" pitchFamily="2" charset="0"/>
                <a:ea typeface="HelloIHeartYou" panose="02000603000000000000" pitchFamily="2" charset="0"/>
              </a:rPr>
              <a:t>The national resource for </a:t>
            </a:r>
            <a:r>
              <a:rPr lang="en-GB" sz="1800" b="1" dirty="0">
                <a:latin typeface="Letter-join Print Plus 3" panose="02000805000000020003" pitchFamily="2" charset="0"/>
                <a:ea typeface="HelloIHeartYou" panose="02000603000000000000" pitchFamily="2" charset="0"/>
              </a:rPr>
              <a:t>relationships</a:t>
            </a:r>
            <a:r>
              <a:rPr lang="en-GB" sz="1800" dirty="0">
                <a:latin typeface="Letter-join Print Plus 3" panose="02000805000000020003" pitchFamily="2" charset="0"/>
                <a:ea typeface="HelloIHeartYou" panose="02000603000000000000" pitchFamily="2" charset="0"/>
              </a:rPr>
              <a:t>, </a:t>
            </a:r>
            <a:r>
              <a:rPr lang="en-GB" sz="1800" b="1" dirty="0">
                <a:latin typeface="Letter-join Print Plus 3" panose="02000805000000020003" pitchFamily="2" charset="0"/>
                <a:ea typeface="HelloIHeartYou" panose="02000603000000000000" pitchFamily="2" charset="0"/>
              </a:rPr>
              <a:t>sexual health</a:t>
            </a:r>
            <a:r>
              <a:rPr lang="en-GB" sz="1800" dirty="0">
                <a:latin typeface="Letter-join Print Plus 3" panose="02000805000000020003" pitchFamily="2" charset="0"/>
                <a:ea typeface="HelloIHeartYou" panose="02000603000000000000" pitchFamily="2" charset="0"/>
              </a:rPr>
              <a:t> and </a:t>
            </a:r>
            <a:r>
              <a:rPr lang="en-GB" sz="1800" b="1" dirty="0">
                <a:latin typeface="Letter-join Print Plus 3" panose="02000805000000020003" pitchFamily="2" charset="0"/>
                <a:ea typeface="HelloIHeartYou" panose="02000603000000000000" pitchFamily="2" charset="0"/>
              </a:rPr>
              <a:t>parenthood</a:t>
            </a:r>
            <a:r>
              <a:rPr lang="en-GB" sz="1800" dirty="0">
                <a:latin typeface="Letter-join Print Plus 3" panose="02000805000000020003" pitchFamily="2" charset="0"/>
                <a:ea typeface="HelloIHeartYou" panose="02000603000000000000" pitchFamily="2" charset="0"/>
              </a:rPr>
              <a:t> (RSHP) education.</a:t>
            </a:r>
            <a:br>
              <a:rPr lang="en-GB" sz="1800" dirty="0">
                <a:latin typeface="Letter-join Print Plus 3" panose="02000805000000020003" pitchFamily="2" charset="0"/>
                <a:ea typeface="HelloIHeartYou" panose="02000603000000000000" pitchFamily="2" charset="0"/>
              </a:rPr>
            </a:br>
            <a:r>
              <a:rPr lang="en-GB" sz="1800" dirty="0">
                <a:latin typeface="Letter-join Print Plus 3" panose="02000805000000020003" pitchFamily="2" charset="0"/>
                <a:ea typeface="HelloIHeartYou" panose="02000603000000000000" pitchFamily="2" charset="0"/>
                <a:hlinkClick r:id="rId2"/>
              </a:rPr>
              <a:t>https://rshp.scot/early-level/</a:t>
            </a:r>
            <a:r>
              <a:rPr lang="en-GB" sz="1800" dirty="0">
                <a:latin typeface="Letter-join Print Plus 3" panose="02000805000000020003" pitchFamily="2" charset="0"/>
                <a:ea typeface="HelloIHeartYou" panose="02000603000000000000" pitchFamily="2" charset="0"/>
              </a:rPr>
              <a:t> </a:t>
            </a:r>
            <a:br>
              <a:rPr lang="en-GB" sz="1800" dirty="0">
                <a:latin typeface="Letter-join Print Plus 3" panose="02000805000000020003" pitchFamily="2" charset="0"/>
                <a:ea typeface="HelloIHeartYou" panose="02000603000000000000" pitchFamily="2" charset="0"/>
              </a:rPr>
            </a:br>
            <a:r>
              <a:rPr lang="en-GB" sz="1800" dirty="0">
                <a:latin typeface="Letter-join Print Plus 3" panose="02000805000000020003" pitchFamily="2" charset="0"/>
                <a:ea typeface="HelloIHeartYou" panose="02000603000000000000" pitchFamily="2" charset="0"/>
              </a:rPr>
              <a:t>Please feel free to visit the site and explore the resources and if you have any questions after looking, don’t hesitate to ask.</a:t>
            </a:r>
          </a:p>
        </p:txBody>
      </p:sp>
      <p:pic>
        <p:nvPicPr>
          <p:cNvPr id="3" name="Picture 2">
            <a:extLst>
              <a:ext uri="{FF2B5EF4-FFF2-40B4-BE49-F238E27FC236}">
                <a16:creationId xmlns:a16="http://schemas.microsoft.com/office/drawing/2014/main" id="{21097E30-FA5A-6A2E-9488-ACC03CE037AA}"/>
              </a:ext>
            </a:extLst>
          </p:cNvPr>
          <p:cNvPicPr>
            <a:picLocks noChangeAspect="1"/>
          </p:cNvPicPr>
          <p:nvPr/>
        </p:nvPicPr>
        <p:blipFill>
          <a:blip r:embed="rId3"/>
          <a:stretch>
            <a:fillRect/>
          </a:stretch>
        </p:blipFill>
        <p:spPr>
          <a:xfrm>
            <a:off x="2410966" y="761371"/>
            <a:ext cx="2170135" cy="4150738"/>
          </a:xfrm>
          <a:prstGeom prst="rect">
            <a:avLst/>
          </a:prstGeom>
        </p:spPr>
      </p:pic>
    </p:spTree>
    <p:extLst>
      <p:ext uri="{BB962C8B-B14F-4D97-AF65-F5344CB8AC3E}">
        <p14:creationId xmlns:p14="http://schemas.microsoft.com/office/powerpoint/2010/main" val="419939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a:latin typeface="HELLOTEXAS" panose="02000603000000000000" pitchFamily="2" charset="0"/>
                <a:ea typeface="HELLOTEXAS" panose="02000603000000000000" pitchFamily="2" charset="0"/>
              </a:rPr>
              <a:t>Homework</a:t>
            </a:r>
          </a:p>
        </p:txBody>
      </p:sp>
      <p:sp>
        <p:nvSpPr>
          <p:cNvPr id="3" name="Content Placeholder 2"/>
          <p:cNvSpPr>
            <a:spLocks noGrp="1"/>
          </p:cNvSpPr>
          <p:nvPr>
            <p:ph idx="1"/>
          </p:nvPr>
        </p:nvSpPr>
        <p:spPr>
          <a:xfrm>
            <a:off x="2339752" y="1200150"/>
            <a:ext cx="6347048" cy="3747863"/>
          </a:xfrm>
        </p:spPr>
        <p:txBody>
          <a:bodyPr>
            <a:noAutofit/>
          </a:bodyPr>
          <a:lstStyle/>
          <a:p>
            <a:pPr>
              <a:defRPr/>
            </a:pPr>
            <a:r>
              <a:rPr lang="en-GB" sz="2200" dirty="0">
                <a:latin typeface="Letter-join Print Plus 3" panose="02000805000000020003" pitchFamily="2" charset="0"/>
                <a:ea typeface="HelloIHeartYou" panose="02000603000000000000" pitchFamily="2" charset="0"/>
              </a:rPr>
              <a:t>After the September Break</a:t>
            </a:r>
          </a:p>
          <a:p>
            <a:pPr>
              <a:defRPr/>
            </a:pPr>
            <a:r>
              <a:rPr lang="en-GB" sz="2200" dirty="0">
                <a:latin typeface="Letter-join Print Plus 3" panose="02000805000000020003" pitchFamily="2" charset="0"/>
                <a:ea typeface="HelloIHeartYou" panose="02000603000000000000" pitchFamily="2" charset="0"/>
              </a:rPr>
              <a:t>Homework will be given on a Wednesday to be returned on Tuesday.</a:t>
            </a:r>
          </a:p>
          <a:p>
            <a:pPr>
              <a:defRPr/>
            </a:pPr>
            <a:r>
              <a:rPr lang="en-GB" sz="2200" dirty="0">
                <a:latin typeface="Letter-join Print Plus 3" panose="02000805000000020003" pitchFamily="2" charset="0"/>
                <a:ea typeface="HelloIHeartYou" panose="02000603000000000000" pitchFamily="2" charset="0"/>
              </a:rPr>
              <a:t>Reading books and sounds/words will be sent home to be practised whenever possible.</a:t>
            </a:r>
          </a:p>
          <a:p>
            <a:pPr>
              <a:defRPr/>
            </a:pPr>
            <a:r>
              <a:rPr lang="en-GB" sz="2200" dirty="0">
                <a:latin typeface="Letter-join Print Plus 3" panose="02000805000000020003" pitchFamily="2" charset="0"/>
                <a:ea typeface="HelloIHeartYou" panose="02000603000000000000" pitchFamily="2" charset="0"/>
              </a:rPr>
              <a:t>SEESAW – Additional literacy and numeracy tasks will be given in the style of a grid.</a:t>
            </a:r>
          </a:p>
          <a:p>
            <a:pPr>
              <a:defRPr/>
            </a:pPr>
            <a:r>
              <a:rPr lang="en-GB" sz="2200" dirty="0">
                <a:latin typeface="Letter-join Print Plus 3" panose="02000805000000020003" pitchFamily="2" charset="0"/>
                <a:ea typeface="HelloIHeartYou" panose="02000603000000000000" pitchFamily="2" charset="0"/>
              </a:rPr>
              <a:t>Please bring homework folders with reading books, diaries and sound/word tubs to school every day.</a:t>
            </a:r>
          </a:p>
        </p:txBody>
      </p:sp>
    </p:spTree>
    <p:extLst>
      <p:ext uri="{BB962C8B-B14F-4D97-AF65-F5344CB8AC3E}">
        <p14:creationId xmlns:p14="http://schemas.microsoft.com/office/powerpoint/2010/main" val="157597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HELLOTEXAS" panose="02000603000000000000" pitchFamily="2" charset="0"/>
                <a:ea typeface="HELLOTEXAS" panose="02000603000000000000" pitchFamily="2" charset="0"/>
              </a:rPr>
              <a:t>Skills </a:t>
            </a:r>
          </a:p>
        </p:txBody>
      </p:sp>
      <p:sp>
        <p:nvSpPr>
          <p:cNvPr id="3" name="Content Placeholder 2"/>
          <p:cNvSpPr>
            <a:spLocks noGrp="1"/>
          </p:cNvSpPr>
          <p:nvPr>
            <p:ph idx="1"/>
          </p:nvPr>
        </p:nvSpPr>
        <p:spPr>
          <a:xfrm>
            <a:off x="2339752" y="1059582"/>
            <a:ext cx="5760640" cy="2736304"/>
          </a:xfrm>
          <a:ln>
            <a:noFill/>
          </a:ln>
        </p:spPr>
        <p:txBody>
          <a:bodyPr>
            <a:noAutofit/>
          </a:bodyPr>
          <a:lstStyle/>
          <a:p>
            <a:pPr marL="0" indent="0">
              <a:buNone/>
              <a:defRPr/>
            </a:pPr>
            <a:r>
              <a:rPr lang="en-GB" sz="2000" dirty="0">
                <a:latin typeface="Letter-join Print Plus 3" panose="02000805000000020003" pitchFamily="2" charset="0"/>
                <a:ea typeface="HELLOIHEART1" panose="02000603000000000000" pitchFamily="2" charset="0"/>
              </a:rPr>
              <a:t>In Mid Calder we use the Skills Builder Programme. </a:t>
            </a:r>
          </a:p>
          <a:p>
            <a:pPr marL="0" indent="0">
              <a:buNone/>
              <a:defRPr/>
            </a:pPr>
            <a:r>
              <a:rPr lang="en-GB" sz="2000" b="0" i="0" u="none" strike="noStrike" dirty="0">
                <a:effectLst/>
                <a:latin typeface="Letter-join Print Plus 3" panose="02000805000000020003" pitchFamily="2" charset="0"/>
                <a:ea typeface="HELLOIHEART1" panose="02000603000000000000" pitchFamily="2" charset="0"/>
              </a:rPr>
              <a:t>The programme allows us to support every child build essential skills that will not only help them thrive in school but also in their wider lives.</a:t>
            </a:r>
          </a:p>
          <a:p>
            <a:pPr marL="0" indent="0">
              <a:buNone/>
              <a:defRPr/>
            </a:pPr>
            <a:r>
              <a:rPr lang="en-GB" sz="2000" dirty="0">
                <a:latin typeface="Letter-join Print Plus 3" panose="02000805000000020003" pitchFamily="2" charset="0"/>
                <a:ea typeface="HELLOIHEART1" panose="02000603000000000000" pitchFamily="2" charset="0"/>
              </a:rPr>
              <a:t>We are currently the only school in Scotland that has Silver award accreditation and waiting for our Gold accreditation.</a:t>
            </a:r>
          </a:p>
          <a:p>
            <a:pPr marL="0" indent="0">
              <a:buNone/>
              <a:defRPr/>
            </a:pPr>
            <a:endParaRPr lang="en-GB" sz="2600" dirty="0">
              <a:latin typeface="Letter-join Print Plus 3" panose="02000805000000020003" pitchFamily="2" charset="0"/>
            </a:endParaRPr>
          </a:p>
          <a:p>
            <a:pPr marL="0" indent="0">
              <a:buNone/>
              <a:defRPr/>
            </a:pPr>
            <a:endParaRPr lang="en-GB" sz="2600" dirty="0">
              <a:latin typeface="Letter-join Print Plus 3" panose="02000805000000020003" pitchFamily="2" charset="0"/>
            </a:endParaRPr>
          </a:p>
          <a:p>
            <a:pPr marL="0" indent="0">
              <a:buNone/>
              <a:defRPr/>
            </a:pPr>
            <a:endParaRPr lang="en-GB" sz="2600" dirty="0">
              <a:latin typeface="Letter-join Print Plus 3" panose="02000805000000020003" pitchFamily="2" charset="0"/>
            </a:endParaRPr>
          </a:p>
          <a:p>
            <a:pPr marL="0" indent="0">
              <a:buNone/>
              <a:defRPr/>
            </a:pPr>
            <a:endParaRPr lang="en-GB" sz="1800" dirty="0">
              <a:latin typeface="Letter-join Print Plus 3" panose="02000805000000020003" pitchFamily="2" charset="0"/>
            </a:endParaRPr>
          </a:p>
          <a:p>
            <a:pPr>
              <a:defRPr/>
            </a:pPr>
            <a:endParaRPr lang="en-GB" sz="1800" dirty="0">
              <a:latin typeface="Letter-join Print Plus 3" panose="02000805000000020003" pitchFamily="2" charset="0"/>
            </a:endParaRPr>
          </a:p>
          <a:p>
            <a:pPr marL="0" indent="0">
              <a:buNone/>
              <a:defRPr/>
            </a:pPr>
            <a:endParaRPr lang="en-GB" sz="1800" dirty="0">
              <a:latin typeface="Letter-join Print Plus 3" panose="02000805000000020003" pitchFamily="2"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2815" y="4029854"/>
            <a:ext cx="1082749" cy="108274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447" y="4049946"/>
            <a:ext cx="1078679" cy="108274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2568" y="4039900"/>
            <a:ext cx="1082749" cy="108274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8098" y="4039902"/>
            <a:ext cx="1082749" cy="1082749"/>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1249" y="4029854"/>
            <a:ext cx="1082749" cy="1082749"/>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9493" y="4039900"/>
            <a:ext cx="1082749" cy="1082749"/>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4267" y="4049946"/>
            <a:ext cx="1078679" cy="1082749"/>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5025" y="4039901"/>
            <a:ext cx="1082749" cy="1082749"/>
          </a:xfrm>
          <a:prstGeom prst="rect">
            <a:avLst/>
          </a:prstGeom>
        </p:spPr>
      </p:pic>
      <p:pic>
        <p:nvPicPr>
          <p:cNvPr id="23" name="Picture 22"/>
          <p:cNvPicPr>
            <a:picLocks noChangeAspect="1"/>
          </p:cNvPicPr>
          <p:nvPr/>
        </p:nvPicPr>
        <p:blipFill>
          <a:blip r:embed="rId10">
            <a:extLst>
              <a:ext uri="{BEBA8EAE-BF5A-486C-A8C5-ECC9F3942E4B}">
                <a14:imgProps xmlns:a14="http://schemas.microsoft.com/office/drawing/2010/main">
                  <a14:imgLayer r:embed="rId11">
                    <a14:imgEffect>
                      <a14:backgroundRemoval t="0" b="98457" l="0" r="100000">
                        <a14:foregroundMark x1="15000" y1="69136" x2="81786" y2="67284"/>
                        <a14:foregroundMark x1="79286" y1="83333" x2="30357" y2="81790"/>
                        <a14:foregroundMark x1="15714" y1="27469" x2="15000" y2="55247"/>
                        <a14:foregroundMark x1="19286" y1="19136" x2="80357" y2="14198"/>
                        <a14:foregroundMark x1="83571" y1="13580" x2="33214" y2="14198"/>
                        <a14:foregroundMark x1="87143" y1="66049" x2="81786" y2="83025"/>
                        <a14:foregroundMark x1="83571" y1="83951" x2="35357" y2="88889"/>
                        <a14:foregroundMark x1="17143" y1="66667" x2="13929" y2="86111"/>
                        <a14:foregroundMark x1="15000" y1="90741" x2="86071" y2="89198"/>
                        <a14:foregroundMark x1="46786" y1="71914" x2="82857" y2="71296"/>
                      </a14:backgroundRemoval>
                    </a14:imgEffect>
                  </a14:imgLayer>
                </a14:imgProps>
              </a:ext>
            </a:extLst>
          </a:blip>
          <a:stretch>
            <a:fillRect/>
          </a:stretch>
        </p:blipFill>
        <p:spPr>
          <a:xfrm>
            <a:off x="7614501" y="-13784"/>
            <a:ext cx="1449944" cy="1677792"/>
          </a:xfrm>
          <a:prstGeom prst="rect">
            <a:avLst/>
          </a:prstGeom>
        </p:spPr>
      </p:pic>
    </p:spTree>
    <p:extLst>
      <p:ext uri="{BB962C8B-B14F-4D97-AF65-F5344CB8AC3E}">
        <p14:creationId xmlns:p14="http://schemas.microsoft.com/office/powerpoint/2010/main" val="333380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333591"/>
            <a:ext cx="5760640" cy="421555"/>
          </a:xfrm>
        </p:spPr>
        <p:txBody>
          <a:bodyPr>
            <a:normAutofit fontScale="90000"/>
          </a:bodyPr>
          <a:lstStyle/>
          <a:p>
            <a:r>
              <a:rPr lang="en-GB" b="1" dirty="0">
                <a:latin typeface="HELLOTEXAS" panose="02000603000000000000" pitchFamily="2" charset="0"/>
                <a:ea typeface="HELLOTEXAS" panose="02000603000000000000" pitchFamily="2" charset="0"/>
              </a:rPr>
              <a:t>Pupil Voice</a:t>
            </a:r>
            <a:endParaRPr lang="en-GB" sz="2200" b="1" dirty="0">
              <a:solidFill>
                <a:srgbClr val="FF0000"/>
              </a:solidFill>
            </a:endParaRPr>
          </a:p>
        </p:txBody>
      </p:sp>
      <p:sp>
        <p:nvSpPr>
          <p:cNvPr id="3" name="Content Placeholder 2"/>
          <p:cNvSpPr>
            <a:spLocks noGrp="1"/>
          </p:cNvSpPr>
          <p:nvPr>
            <p:ph idx="1"/>
          </p:nvPr>
        </p:nvSpPr>
        <p:spPr>
          <a:xfrm>
            <a:off x="2339752" y="981084"/>
            <a:ext cx="6347048" cy="2118395"/>
          </a:xfrm>
        </p:spPr>
        <p:txBody>
          <a:bodyPr>
            <a:noAutofit/>
          </a:bodyPr>
          <a:lstStyle/>
          <a:p>
            <a:pPr>
              <a:defRPr/>
            </a:pPr>
            <a:r>
              <a:rPr lang="en-GB" sz="1800" dirty="0">
                <a:latin typeface="Letter-join Print Plus 3" panose="02000805000000020003" pitchFamily="2" charset="0"/>
                <a:ea typeface="HELLOIHEART1" panose="02000603000000000000" pitchFamily="2" charset="0"/>
              </a:rPr>
              <a:t>As mentioned previously, the children are at the heart of all our planning. With the focus and content of our topics being determined by questions, investigations and interests from the children.</a:t>
            </a:r>
          </a:p>
          <a:p>
            <a:pPr>
              <a:defRPr/>
            </a:pPr>
            <a:r>
              <a:rPr lang="en-GB" sz="1800" dirty="0">
                <a:latin typeface="Letter-join Print Plus 3" panose="02000805000000020003" pitchFamily="2" charset="0"/>
                <a:ea typeface="HELLOIHEART1" panose="02000603000000000000" pitchFamily="2" charset="0"/>
              </a:rPr>
              <a:t>This year we will also be setting up - Committee groups for P1-P3 and P4-P7.</a:t>
            </a:r>
          </a:p>
          <a:p>
            <a:pPr lvl="1">
              <a:defRPr/>
            </a:pPr>
            <a:r>
              <a:rPr lang="en-GB" sz="1400" dirty="0">
                <a:latin typeface="Letter-join Print Plus 3" panose="02000805000000020003" pitchFamily="2" charset="0"/>
                <a:ea typeface="HELLOIHEART1" panose="02000603000000000000" pitchFamily="2" charset="0"/>
              </a:rPr>
              <a:t>These will cover Skills, Eco/Sustainability,, Pupil Parliament, Rights</a:t>
            </a:r>
          </a:p>
          <a:p>
            <a:pPr>
              <a:defRPr/>
            </a:pPr>
            <a:r>
              <a:rPr lang="en-GB" sz="1800" dirty="0">
                <a:latin typeface="Letter-join Print Plus 3" panose="02000805000000020003" pitchFamily="2" charset="0"/>
                <a:ea typeface="HELLOIHEART1" panose="02000603000000000000" pitchFamily="2" charset="0"/>
              </a:rPr>
              <a:t>House Meetings</a:t>
            </a:r>
          </a:p>
          <a:p>
            <a:pPr>
              <a:defRPr/>
            </a:pPr>
            <a:endParaRPr lang="en-GB" sz="1800" dirty="0">
              <a:latin typeface="Letter-join Print Plus 3" panose="02000805000000020003" pitchFamily="2" charset="0"/>
              <a:ea typeface="HELLOIHEART1" panose="02000603000000000000" pitchFamily="2" charset="0"/>
            </a:endParaRPr>
          </a:p>
          <a:p>
            <a:pPr>
              <a:defRPr/>
            </a:pPr>
            <a:endParaRPr lang="en-GB" sz="1800" dirty="0">
              <a:latin typeface="Letter-join Print Plus 3" panose="02000805000000020003" pitchFamily="2" charset="0"/>
              <a:ea typeface="HELLOIHEART1" panose="02000603000000000000" pitchFamily="2" charset="0"/>
            </a:endParaRPr>
          </a:p>
        </p:txBody>
      </p:sp>
      <p:sp>
        <p:nvSpPr>
          <p:cNvPr id="4" name="AutoShape 2" descr="Image result for sumdog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umdog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sumdog logo"/>
          <p:cNvSpPr>
            <a:spLocks noChangeAspect="1" noChangeArrowheads="1"/>
          </p:cNvSpPr>
          <p:nvPr/>
        </p:nvSpPr>
        <p:spPr bwMode="auto">
          <a:xfrm>
            <a:off x="2038126" y="2715766"/>
            <a:ext cx="3189370" cy="10334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6" descr="ChatterPix Kids by Duck Duck M - Apps on Google Pla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ounded Rectangular Callout 6"/>
          <p:cNvSpPr/>
          <p:nvPr/>
        </p:nvSpPr>
        <p:spPr>
          <a:xfrm>
            <a:off x="5847396" y="3690542"/>
            <a:ext cx="1584176" cy="936104"/>
          </a:xfrm>
          <a:prstGeom prst="wedgeRoundRectCallout">
            <a:avLst>
              <a:gd name="adj1" fmla="val -51245"/>
              <a:gd name="adj2" fmla="val 89809"/>
              <a:gd name="adj3" fmla="val 16667"/>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ular Callout 13"/>
          <p:cNvSpPr/>
          <p:nvPr/>
        </p:nvSpPr>
        <p:spPr>
          <a:xfrm>
            <a:off x="6876256" y="3325417"/>
            <a:ext cx="1584176" cy="936104"/>
          </a:xfrm>
          <a:prstGeom prst="wedgeRoundRectCallout">
            <a:avLst>
              <a:gd name="adj1" fmla="val 51784"/>
              <a:gd name="adj2" fmla="val 99262"/>
              <a:gd name="adj3" fmla="val 16667"/>
            </a:avLst>
          </a:prstGeom>
          <a:solidFill>
            <a:schemeClr val="bg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150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744" y="940834"/>
            <a:ext cx="6347048" cy="4007180"/>
          </a:xfrm>
        </p:spPr>
        <p:txBody>
          <a:bodyPr>
            <a:noAutofit/>
          </a:bodyPr>
          <a:lstStyle/>
          <a:p>
            <a:pPr marL="0" indent="0">
              <a:buNone/>
            </a:pPr>
            <a:r>
              <a:rPr lang="en-GB" sz="2400" b="1" dirty="0">
                <a:solidFill>
                  <a:srgbClr val="C00000"/>
                </a:solidFill>
                <a:latin typeface="HELLOTEXAS" panose="02000603000000000000" pitchFamily="2" charset="0"/>
                <a:ea typeface="HELLOTEXAS" panose="02000603000000000000" pitchFamily="2" charset="0"/>
              </a:rPr>
              <a:t>Monday to Thursday</a:t>
            </a:r>
            <a:endParaRPr lang="en-GB" sz="2000" dirty="0">
              <a:latin typeface="HELLOIHEART1" panose="02000603000000000000" pitchFamily="2" charset="0"/>
              <a:ea typeface="HELLOIHEART1" panose="02000603000000000000" pitchFamily="2" charset="0"/>
            </a:endParaRPr>
          </a:p>
          <a:p>
            <a:r>
              <a:rPr lang="en-GB" sz="2000" dirty="0">
                <a:latin typeface="Letter-join Print Plus 3" panose="02000805000000020003" pitchFamily="2" charset="0"/>
                <a:ea typeface="HELLOIHEART1" panose="02000603000000000000" pitchFamily="2" charset="0"/>
              </a:rPr>
              <a:t>8.00 	Breakfast Club (Optional)</a:t>
            </a:r>
          </a:p>
          <a:p>
            <a:r>
              <a:rPr lang="en-GB" sz="2000" dirty="0">
                <a:latin typeface="Letter-join Print Plus 3" panose="02000805000000020003" pitchFamily="2" charset="0"/>
                <a:ea typeface="HELLOIHEART1" panose="02000603000000000000" pitchFamily="2" charset="0"/>
              </a:rPr>
              <a:t>8.30 		Playground supervision</a:t>
            </a:r>
          </a:p>
          <a:p>
            <a:r>
              <a:rPr lang="en-GB" sz="2000" dirty="0">
                <a:latin typeface="Letter-join Print Plus 3" panose="02000805000000020003" pitchFamily="2" charset="0"/>
                <a:ea typeface="HELLOIHEART1" panose="02000603000000000000" pitchFamily="2" charset="0"/>
              </a:rPr>
              <a:t>8.45 		School Day starts</a:t>
            </a:r>
          </a:p>
          <a:p>
            <a:r>
              <a:rPr lang="en-GB" sz="2000" dirty="0">
                <a:latin typeface="Letter-join Print Plus 3" panose="02000805000000020003" pitchFamily="2" charset="0"/>
                <a:ea typeface="HELLOIHEART1" panose="02000603000000000000" pitchFamily="2" charset="0"/>
              </a:rPr>
              <a:t>10.30-10:45	Morning Break</a:t>
            </a:r>
          </a:p>
          <a:p>
            <a:r>
              <a:rPr lang="en-GB" sz="2000" dirty="0">
                <a:latin typeface="Letter-join Print Plus 3" panose="02000805000000020003" pitchFamily="2" charset="0"/>
                <a:ea typeface="HELLOIHEART1" panose="02000603000000000000" pitchFamily="2" charset="0"/>
              </a:rPr>
              <a:t>12.30-1:10	Lunch</a:t>
            </a:r>
          </a:p>
          <a:p>
            <a:r>
              <a:rPr lang="en-GB" sz="2000" dirty="0">
                <a:latin typeface="Letter-join Print Plus 3" panose="02000805000000020003" pitchFamily="2" charset="0"/>
                <a:ea typeface="HELLOIHEART1" panose="02000603000000000000" pitchFamily="2" charset="0"/>
              </a:rPr>
              <a:t>15.05		End of School Day</a:t>
            </a:r>
          </a:p>
          <a:p>
            <a:pPr marL="0" indent="0">
              <a:buNone/>
            </a:pPr>
            <a:r>
              <a:rPr lang="en-GB" sz="2400" b="1" dirty="0">
                <a:solidFill>
                  <a:srgbClr val="C00000"/>
                </a:solidFill>
                <a:latin typeface="HELLOTEXAS" panose="02000603000000000000" pitchFamily="2" charset="0"/>
                <a:ea typeface="HELLOTEXAS" panose="02000603000000000000" pitchFamily="2" charset="0"/>
              </a:rPr>
              <a:t>Friday</a:t>
            </a:r>
          </a:p>
          <a:p>
            <a:pPr marL="0" indent="0">
              <a:buNone/>
            </a:pPr>
            <a:r>
              <a:rPr lang="en-GB" sz="2000" dirty="0">
                <a:latin typeface="Letter-join Print Plus 3" panose="02000805000000020003" pitchFamily="2" charset="0"/>
                <a:ea typeface="HELLOIHEART1" panose="02000603000000000000" pitchFamily="2" charset="0"/>
              </a:rPr>
              <a:t>As above but… </a:t>
            </a:r>
          </a:p>
          <a:p>
            <a:pPr marL="357188">
              <a:buFont typeface="Arial" panose="020B0604020202020204" pitchFamily="34" charset="0"/>
              <a:buChar char="•"/>
            </a:pPr>
            <a:r>
              <a:rPr lang="en-GB" sz="2000" dirty="0">
                <a:latin typeface="Letter-join Print Plus 3" panose="02000805000000020003" pitchFamily="2" charset="0"/>
                <a:ea typeface="HELLOIHEART1" panose="02000603000000000000" pitchFamily="2" charset="0"/>
              </a:rPr>
              <a:t>12:25 	End of School Day</a:t>
            </a:r>
          </a:p>
          <a:p>
            <a:endParaRPr lang="en-GB" sz="2000" dirty="0">
              <a:latin typeface="HELLOIHEART1" panose="02000603000000000000" pitchFamily="2" charset="0"/>
              <a:ea typeface="HELLOIHEART1" panose="02000603000000000000" pitchFamily="2" charset="0"/>
            </a:endParaRPr>
          </a:p>
        </p:txBody>
      </p:sp>
      <p:sp>
        <p:nvSpPr>
          <p:cNvPr id="2" name="Title 1"/>
          <p:cNvSpPr>
            <a:spLocks noGrp="1"/>
          </p:cNvSpPr>
          <p:nvPr>
            <p:ph type="title"/>
          </p:nvPr>
        </p:nvSpPr>
        <p:spPr>
          <a:xfrm>
            <a:off x="2126331" y="83584"/>
            <a:ext cx="6982173" cy="857250"/>
          </a:xfrm>
        </p:spPr>
        <p:txBody>
          <a:bodyPr>
            <a:noAutofit/>
          </a:bodyPr>
          <a:lstStyle/>
          <a:p>
            <a:pPr algn="ctr"/>
            <a:r>
              <a:rPr lang="en-GB" sz="3500" dirty="0">
                <a:latin typeface="HELLOTEXAS" panose="02000603000000000000" pitchFamily="2" charset="0"/>
                <a:ea typeface="HELLOTEXAS" panose="02000603000000000000" pitchFamily="2" charset="0"/>
              </a:rPr>
              <a:t>Structure of the School Day</a:t>
            </a:r>
          </a:p>
        </p:txBody>
      </p:sp>
      <p:pic>
        <p:nvPicPr>
          <p:cNvPr id="4098" name="Picture 2"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638" y="271780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58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05979"/>
            <a:ext cx="5688632" cy="488025"/>
          </a:xfrm>
        </p:spPr>
        <p:txBody>
          <a:bodyPr>
            <a:normAutofit fontScale="90000"/>
          </a:bodyPr>
          <a:lstStyle/>
          <a:p>
            <a:r>
              <a:rPr lang="en-GB" b="1" dirty="0">
                <a:latin typeface="HELLOTEXAS" panose="02000603000000000000" pitchFamily="2" charset="0"/>
                <a:ea typeface="HELLOTEXAS" panose="02000603000000000000" pitchFamily="2" charset="0"/>
              </a:rPr>
              <a:t>Digital Learning</a:t>
            </a:r>
            <a:endParaRPr lang="en-GB" sz="2200" b="1" dirty="0">
              <a:solidFill>
                <a:srgbClr val="FF0000"/>
              </a:solidFill>
              <a:latin typeface="HELLOTEXAS" panose="02000603000000000000" pitchFamily="2" charset="0"/>
              <a:ea typeface="HELLOTEXAS" panose="02000603000000000000" pitchFamily="2" charset="0"/>
            </a:endParaRPr>
          </a:p>
        </p:txBody>
      </p:sp>
      <p:sp>
        <p:nvSpPr>
          <p:cNvPr id="3" name="Content Placeholder 2"/>
          <p:cNvSpPr>
            <a:spLocks noGrp="1"/>
          </p:cNvSpPr>
          <p:nvPr>
            <p:ph idx="1"/>
          </p:nvPr>
        </p:nvSpPr>
        <p:spPr>
          <a:xfrm>
            <a:off x="2339752" y="1029419"/>
            <a:ext cx="6347048" cy="3747863"/>
          </a:xfrm>
        </p:spPr>
        <p:txBody>
          <a:bodyPr>
            <a:noAutofit/>
          </a:bodyPr>
          <a:lstStyle/>
          <a:p>
            <a:pPr marL="0" indent="0">
              <a:buNone/>
              <a:defRPr/>
            </a:pPr>
            <a:r>
              <a:rPr lang="en-GB" sz="1800" dirty="0">
                <a:latin typeface="Letter-join Print Plus 3" panose="02000805000000020003" pitchFamily="2" charset="0"/>
                <a:ea typeface="HELLOIHEART1" panose="02000603000000000000" pitchFamily="2" charset="0"/>
              </a:rPr>
              <a:t>Digital devices for independent, partner and small group tasks are based in the classroom, these are always available to support learning.</a:t>
            </a:r>
          </a:p>
          <a:p>
            <a:pPr marL="0" indent="0">
              <a:buNone/>
              <a:defRPr/>
            </a:pPr>
            <a:r>
              <a:rPr lang="en-GB" sz="1800" dirty="0">
                <a:latin typeface="Letter-join Print Plus 3" panose="02000805000000020003" pitchFamily="2" charset="0"/>
                <a:ea typeface="HELLOIHEART1" panose="02000603000000000000" pitchFamily="2" charset="0"/>
              </a:rPr>
              <a:t>Class sets are also available for planned whole class activities. </a:t>
            </a:r>
          </a:p>
          <a:p>
            <a:pPr marL="0" indent="0">
              <a:buNone/>
              <a:defRPr/>
            </a:pPr>
            <a:r>
              <a:rPr lang="en-GB" sz="1800" dirty="0">
                <a:latin typeface="Letter-join Print Plus 3" panose="02000805000000020003" pitchFamily="2" charset="0"/>
                <a:ea typeface="HELLOIHEART1" panose="02000603000000000000" pitchFamily="2" charset="0"/>
              </a:rPr>
              <a:t>Please inform school office if you need help accessing digital devices from home.</a:t>
            </a:r>
          </a:p>
          <a:p>
            <a:pPr marL="0" indent="0">
              <a:buNone/>
              <a:defRPr/>
            </a:pPr>
            <a:endParaRPr lang="en-GB" sz="1800" dirty="0">
              <a:latin typeface="Letter-join Print Plus 3" panose="02000805000000020003" pitchFamily="2" charset="0"/>
              <a:ea typeface="HELLOIHEART1" panose="02000603000000000000" pitchFamily="2" charset="0"/>
            </a:endParaRPr>
          </a:p>
        </p:txBody>
      </p:sp>
      <p:sp>
        <p:nvSpPr>
          <p:cNvPr id="4" name="AutoShape 2" descr="Image result for sumdog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umdog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sumdog logo"/>
          <p:cNvSpPr>
            <a:spLocks noChangeAspect="1" noChangeArrowheads="1"/>
          </p:cNvSpPr>
          <p:nvPr/>
        </p:nvSpPr>
        <p:spPr bwMode="auto">
          <a:xfrm>
            <a:off x="2038126" y="2715766"/>
            <a:ext cx="3189370" cy="10334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Sumdog - Hom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237" y="3810765"/>
            <a:ext cx="132397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Nessy Learning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2998444"/>
            <a:ext cx="2556172" cy="12780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op Marks Maths Gam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417788"/>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6" descr="ChatterPix Kids by Duck Duck M - Apps on Google Pla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6" name="Picture 18" descr="ChatterPix Kids by Duck Duck M - Apps on Google Pl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6851" y="4084613"/>
            <a:ext cx="1751556" cy="87577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Polished Pl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2685" y="3742654"/>
            <a:ext cx="933897" cy="140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49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 </a:t>
            </a:r>
          </a:p>
        </p:txBody>
      </p:sp>
      <p:sp>
        <p:nvSpPr>
          <p:cNvPr id="3" name="Content Placeholder 2"/>
          <p:cNvSpPr>
            <a:spLocks noGrp="1"/>
          </p:cNvSpPr>
          <p:nvPr>
            <p:ph idx="1"/>
          </p:nvPr>
        </p:nvSpPr>
        <p:spPr>
          <a:xfrm>
            <a:off x="2704964" y="635151"/>
            <a:ext cx="5616624" cy="448077"/>
          </a:xfrm>
        </p:spPr>
        <p:txBody>
          <a:bodyPr>
            <a:normAutofit fontScale="92500"/>
          </a:bodyPr>
          <a:lstStyle/>
          <a:p>
            <a:pPr marL="0" indent="0">
              <a:buNone/>
            </a:pPr>
            <a:r>
              <a:rPr lang="en-GB" sz="2000" b="1" dirty="0">
                <a:latin typeface="Letter-join Print Plus 3" panose="02000805000000020003" pitchFamily="2" charset="0"/>
                <a:ea typeface="HELLOIHEART1" panose="02000603000000000000" pitchFamily="2" charset="0"/>
              </a:rPr>
              <a:t>Website: </a:t>
            </a:r>
            <a:r>
              <a:rPr lang="en-GB" sz="2000" dirty="0">
                <a:latin typeface="Letter-join Print Plus 3" panose="02000805000000020003" pitchFamily="2" charset="0"/>
                <a:ea typeface="HELLOIHEART1" panose="02000603000000000000" pitchFamily="2" charset="0"/>
                <a:hlinkClick r:id="rId3"/>
              </a:rPr>
              <a:t>https://midcalderprimary.westlothian.org.uk/</a:t>
            </a:r>
            <a:endParaRPr lang="en-GB" sz="2000" dirty="0">
              <a:latin typeface="Letter-join Print Plus 3" panose="02000805000000020003" pitchFamily="2" charset="0"/>
              <a:ea typeface="HELLOIHEART1" panose="02000603000000000000" pitchFamily="2" charset="0"/>
            </a:endParaRPr>
          </a:p>
          <a:p>
            <a:pPr marL="0" indent="0">
              <a:buNone/>
            </a:pPr>
            <a:endParaRPr lang="en-GB" sz="2000" dirty="0">
              <a:latin typeface="Letter-join Print Plus 3" panose="02000805000000020003" pitchFamily="2" charset="0"/>
              <a:ea typeface="HELLOIHEART1" panose="02000603000000000000" pitchFamily="2" charset="0"/>
            </a:endParaRPr>
          </a:p>
          <a:p>
            <a:pPr marL="0" indent="0">
              <a:buNone/>
            </a:pPr>
            <a:endParaRPr lang="en-GB" sz="2000" dirty="0">
              <a:latin typeface="Letter-join Print Plus 3" panose="02000805000000020003" pitchFamily="2" charset="0"/>
              <a:ea typeface="HELLOIHEART1" panose="02000603000000000000" pitchFamily="2" charset="0"/>
            </a:endParaRPr>
          </a:p>
          <a:p>
            <a:pPr marL="0" indent="0">
              <a:buNone/>
            </a:pPr>
            <a:endParaRPr lang="en-GB" sz="2000" dirty="0">
              <a:latin typeface="Letter-join Print Plus 3" panose="02000805000000020003" pitchFamily="2" charset="0"/>
              <a:ea typeface="HELLOIHEART1" panose="02000603000000000000" pitchFamily="2" charset="0"/>
            </a:endParaRPr>
          </a:p>
          <a:p>
            <a:pPr marL="0" indent="0">
              <a:buNone/>
            </a:pPr>
            <a:endParaRPr lang="en-GB" sz="2000" dirty="0">
              <a:latin typeface="Letter-join Print Plus 3" panose="02000805000000020003" pitchFamily="2" charset="0"/>
              <a:ea typeface="HELLOIHEART1" panose="02000603000000000000" pitchFamily="2" charset="0"/>
            </a:endParaRPr>
          </a:p>
          <a:p>
            <a:pPr marL="0" indent="0">
              <a:buNone/>
            </a:pPr>
            <a:endParaRPr lang="en-GB" sz="2000" dirty="0">
              <a:latin typeface="Letter-join Print Plus 3" panose="02000805000000020003" pitchFamily="2" charset="0"/>
              <a:ea typeface="HELLOIHEART1" panose="02000603000000000000" pitchFamily="2" charset="0"/>
            </a:endParaRPr>
          </a:p>
          <a:p>
            <a:pPr marL="0" indent="0">
              <a:buNone/>
            </a:pPr>
            <a:endParaRPr lang="en-GB" sz="2000" dirty="0">
              <a:latin typeface="Letter-join Print Plus 3" panose="02000805000000020003" pitchFamily="2" charset="0"/>
              <a:ea typeface="HELLOIHEART1" panose="02000603000000000000" pitchFamily="2" charset="0"/>
            </a:endParaRPr>
          </a:p>
        </p:txBody>
      </p:sp>
      <p:pic>
        <p:nvPicPr>
          <p:cNvPr id="5" name="Picture 4">
            <a:extLst>
              <a:ext uri="{FF2B5EF4-FFF2-40B4-BE49-F238E27FC236}">
                <a16:creationId xmlns:a16="http://schemas.microsoft.com/office/drawing/2014/main" id="{98979D01-7FDE-4449-B4A3-77F7EFE5FABA}"/>
              </a:ext>
            </a:extLst>
          </p:cNvPr>
          <p:cNvPicPr>
            <a:picLocks noChangeAspect="1"/>
          </p:cNvPicPr>
          <p:nvPr/>
        </p:nvPicPr>
        <p:blipFill>
          <a:blip r:embed="rId4"/>
          <a:stretch>
            <a:fillRect/>
          </a:stretch>
        </p:blipFill>
        <p:spPr>
          <a:xfrm>
            <a:off x="2483768" y="1495816"/>
            <a:ext cx="6102464" cy="2872149"/>
          </a:xfrm>
          <a:prstGeom prst="rect">
            <a:avLst/>
          </a:prstGeom>
        </p:spPr>
      </p:pic>
    </p:spTree>
    <p:extLst>
      <p:ext uri="{BB962C8B-B14F-4D97-AF65-F5344CB8AC3E}">
        <p14:creationId xmlns:p14="http://schemas.microsoft.com/office/powerpoint/2010/main" val="17124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C4454-89F1-F1EC-A9E8-B471F211E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1CDAA4-B54A-F975-C7BE-92E090CE0AE1}"/>
              </a:ext>
            </a:extLst>
          </p:cNvPr>
          <p:cNvSpPr>
            <a:spLocks noGrp="1"/>
          </p:cNvSpPr>
          <p:nvPr>
            <p:ph type="title"/>
          </p:nvPr>
        </p:nvSpPr>
        <p:spPr/>
        <p:txBody>
          <a:bodyPr/>
          <a:lstStyle/>
          <a:p>
            <a:r>
              <a:rPr lang="en-GB" b="1" dirty="0"/>
              <a:t> </a:t>
            </a:r>
          </a:p>
        </p:txBody>
      </p:sp>
      <p:pic>
        <p:nvPicPr>
          <p:cNvPr id="3074" name="Picture 2" descr="Seesaw » Arlington ISD">
            <a:extLst>
              <a:ext uri="{FF2B5EF4-FFF2-40B4-BE49-F238E27FC236}">
                <a16:creationId xmlns:a16="http://schemas.microsoft.com/office/drawing/2014/main" id="{B737EEF4-03D6-218A-5051-5876388D1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699542"/>
            <a:ext cx="3908152" cy="390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859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HELLOTEXAS" panose="02000603000000000000" pitchFamily="2" charset="0"/>
                <a:ea typeface="HELLOTEXAS" panose="02000603000000000000" pitchFamily="2" charset="0"/>
              </a:rPr>
              <a:t>Thank you!</a:t>
            </a:r>
          </a:p>
        </p:txBody>
      </p:sp>
      <p:sp>
        <p:nvSpPr>
          <p:cNvPr id="3" name="Content Placeholder 2"/>
          <p:cNvSpPr>
            <a:spLocks noGrp="1"/>
          </p:cNvSpPr>
          <p:nvPr>
            <p:ph idx="1"/>
          </p:nvPr>
        </p:nvSpPr>
        <p:spPr>
          <a:xfrm>
            <a:off x="2339752" y="1200150"/>
            <a:ext cx="6480720" cy="3747863"/>
          </a:xfrm>
        </p:spPr>
        <p:txBody>
          <a:bodyPr>
            <a:normAutofit/>
          </a:bodyPr>
          <a:lstStyle/>
          <a:p>
            <a:pPr>
              <a:defRPr/>
            </a:pPr>
            <a:r>
              <a:rPr lang="en-GB" sz="2000" dirty="0">
                <a:latin typeface="Letter-join Print Plus 3" panose="02000805000000020003" pitchFamily="2" charset="0"/>
                <a:ea typeface="HELLOIHEART1" panose="02000603000000000000" pitchFamily="2" charset="0"/>
              </a:rPr>
              <a:t>Thank you for coming this evening, it’s lovely to see you all!</a:t>
            </a:r>
          </a:p>
          <a:p>
            <a:pPr>
              <a:defRPr/>
            </a:pPr>
            <a:endParaRPr lang="en-GB" sz="2000" dirty="0">
              <a:latin typeface="Letter-join Print Plus 3" panose="02000805000000020003" pitchFamily="2" charset="0"/>
              <a:ea typeface="HELLOIHEART1" panose="02000603000000000000" pitchFamily="2" charset="0"/>
            </a:endParaRPr>
          </a:p>
          <a:p>
            <a:pPr>
              <a:defRPr/>
            </a:pPr>
            <a:r>
              <a:rPr lang="en-GB" sz="2000" dirty="0">
                <a:latin typeface="Letter-join Print Plus 3" panose="02000805000000020003" pitchFamily="2" charset="0"/>
                <a:ea typeface="HELLOIHEART1" panose="02000603000000000000" pitchFamily="2" charset="0"/>
              </a:rPr>
              <a:t>If you wish to attend a further workshop with another teacher, then please head back to the hall where our P7 helpers will escort you to the correct class.</a:t>
            </a:r>
          </a:p>
          <a:p>
            <a:pPr>
              <a:defRPr/>
            </a:pPr>
            <a:endParaRPr lang="en-GB" sz="2000" dirty="0">
              <a:latin typeface="Letter-join Print Plus 3" panose="02000805000000020003" pitchFamily="2" charset="0"/>
              <a:ea typeface="HELLOIHEART1" panose="02000603000000000000" pitchFamily="2" charset="0"/>
            </a:endParaRPr>
          </a:p>
          <a:p>
            <a:pPr>
              <a:defRPr/>
            </a:pPr>
            <a:r>
              <a:rPr lang="en-GB" sz="2000" dirty="0">
                <a:latin typeface="Letter-join Print Plus 3" panose="02000805000000020003" pitchFamily="2" charset="0"/>
                <a:ea typeface="HELLOIHEART1" panose="02000603000000000000" pitchFamily="2" charset="0"/>
              </a:rPr>
              <a:t>Please don’t hesitate to get in touch if you have any questions or queries throughout the year. </a:t>
            </a:r>
          </a:p>
          <a:p>
            <a:pPr marL="0" indent="0">
              <a:buNone/>
              <a:defRPr/>
            </a:pPr>
            <a:endParaRPr lang="en-GB" sz="2600" dirty="0">
              <a:latin typeface="Letter-join Print Plus 3" panose="02000805000000020003" pitchFamily="2" charset="0"/>
            </a:endParaRPr>
          </a:p>
        </p:txBody>
      </p:sp>
    </p:spTree>
    <p:extLst>
      <p:ext uri="{BB962C8B-B14F-4D97-AF65-F5344CB8AC3E}">
        <p14:creationId xmlns:p14="http://schemas.microsoft.com/office/powerpoint/2010/main" val="7197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885"/>
            <a:ext cx="8229600" cy="857250"/>
          </a:xfrm>
        </p:spPr>
        <p:txBody>
          <a:bodyPr/>
          <a:lstStyle/>
          <a:p>
            <a:r>
              <a:rPr lang="en-GB">
                <a:latin typeface="HELLOTEXAS" panose="02000603000000000000" pitchFamily="2" charset="0"/>
                <a:ea typeface="HELLOTEXAS" panose="02000603000000000000" pitchFamily="2" charset="0"/>
              </a:rPr>
              <a:t>Weekly Timetable</a:t>
            </a:r>
            <a:endParaRPr lang="en-GB" dirty="0">
              <a:latin typeface="HELLOTEXAS" panose="02000603000000000000" pitchFamily="2" charset="0"/>
              <a:ea typeface="HELLOTEXAS" panose="02000603000000000000" pitchFamily="2" charset="0"/>
            </a:endParaRPr>
          </a:p>
        </p:txBody>
      </p:sp>
      <p:pic>
        <p:nvPicPr>
          <p:cNvPr id="3" name="Picture 2">
            <a:extLst>
              <a:ext uri="{FF2B5EF4-FFF2-40B4-BE49-F238E27FC236}">
                <a16:creationId xmlns:a16="http://schemas.microsoft.com/office/drawing/2014/main" id="{41BF2339-BE4C-4FDD-92BC-13547B3DE4CF}"/>
              </a:ext>
            </a:extLst>
          </p:cNvPr>
          <p:cNvPicPr>
            <a:picLocks noChangeAspect="1"/>
          </p:cNvPicPr>
          <p:nvPr/>
        </p:nvPicPr>
        <p:blipFill>
          <a:blip r:embed="rId2"/>
          <a:srcRect t="8672"/>
          <a:stretch>
            <a:fillRect/>
          </a:stretch>
        </p:blipFill>
        <p:spPr>
          <a:xfrm>
            <a:off x="1224744" y="1059582"/>
            <a:ext cx="6694512" cy="3974682"/>
          </a:xfrm>
          <a:prstGeom prst="rect">
            <a:avLst/>
          </a:prstGeom>
        </p:spPr>
      </p:pic>
    </p:spTree>
    <p:extLst>
      <p:ext uri="{BB962C8B-B14F-4D97-AF65-F5344CB8AC3E}">
        <p14:creationId xmlns:p14="http://schemas.microsoft.com/office/powerpoint/2010/main" val="252580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113"/>
            <a:ext cx="6347048" cy="857250"/>
          </a:xfrm>
        </p:spPr>
        <p:txBody>
          <a:bodyPr>
            <a:normAutofit/>
          </a:bodyPr>
          <a:lstStyle/>
          <a:p>
            <a:pPr algn="ctr"/>
            <a:r>
              <a:rPr lang="en-GB" b="1" dirty="0">
                <a:effectLst>
                  <a:outerShdw blurRad="38100" dist="38100" dir="2700000" algn="tl">
                    <a:srgbClr val="000000">
                      <a:alpha val="43137"/>
                    </a:srgbClr>
                  </a:outerShdw>
                </a:effectLst>
                <a:latin typeface="HELLOTEXAS" panose="02000603000000000000" pitchFamily="2" charset="0"/>
                <a:ea typeface="HELLOTEXAS" panose="02000603000000000000" pitchFamily="2" charset="0"/>
              </a:rPr>
              <a:t>School Uniform</a:t>
            </a:r>
            <a:endParaRPr lang="en-GB" b="1" dirty="0">
              <a:latin typeface="HELLOTEXAS" panose="02000603000000000000" pitchFamily="2" charset="0"/>
              <a:ea typeface="HELLOTEXAS" panose="02000603000000000000" pitchFamily="2" charset="0"/>
            </a:endParaRPr>
          </a:p>
        </p:txBody>
      </p:sp>
      <p:sp>
        <p:nvSpPr>
          <p:cNvPr id="3" name="Content Placeholder 2"/>
          <p:cNvSpPr>
            <a:spLocks noGrp="1"/>
          </p:cNvSpPr>
          <p:nvPr>
            <p:ph idx="1"/>
          </p:nvPr>
        </p:nvSpPr>
        <p:spPr>
          <a:xfrm>
            <a:off x="2123728" y="853136"/>
            <a:ext cx="7020272" cy="4290363"/>
          </a:xfrm>
        </p:spPr>
        <p:txBody>
          <a:bodyPr>
            <a:noAutofit/>
          </a:bodyPr>
          <a:lstStyle/>
          <a:p>
            <a:pPr marL="0" indent="0">
              <a:buNone/>
            </a:pPr>
            <a:r>
              <a:rPr lang="en-GB" sz="1500" dirty="0">
                <a:latin typeface="Letter-join Print Plus 3" panose="02000805000000020003" pitchFamily="2" charset="0"/>
                <a:ea typeface="HELLOIHEART1" panose="02000603000000000000" pitchFamily="2" charset="0"/>
              </a:rPr>
              <a:t>Grey trousers/skirt/shorts and white shirt/blouse and red &amp; grey striped school tie (grey/red cardigan optional)</a:t>
            </a:r>
          </a:p>
          <a:p>
            <a:pPr marL="0" indent="0">
              <a:buNone/>
            </a:pPr>
            <a:r>
              <a:rPr lang="en-GB" sz="1500" dirty="0">
                <a:latin typeface="Letter-join Print Plus 3" panose="02000805000000020003" pitchFamily="2" charset="0"/>
                <a:ea typeface="HELLOIHEART1" panose="02000603000000000000" pitchFamily="2" charset="0"/>
              </a:rPr>
              <a:t>Grey trousers/skirt/shorts and  red school polo shirt with school badge and grey school sweatshirt with school badge</a:t>
            </a:r>
          </a:p>
          <a:p>
            <a:pPr marL="0" indent="0">
              <a:buNone/>
            </a:pPr>
            <a:r>
              <a:rPr lang="en-GB" sz="1500" dirty="0">
                <a:latin typeface="Letter-join Print Plus 3" panose="02000805000000020003" pitchFamily="2" charset="0"/>
                <a:ea typeface="HELLOIHEART1" panose="02000603000000000000" pitchFamily="2" charset="0"/>
              </a:rPr>
              <a:t>Grey school cardigan</a:t>
            </a:r>
          </a:p>
          <a:p>
            <a:pPr marL="0" indent="0">
              <a:buNone/>
            </a:pPr>
            <a:r>
              <a:rPr lang="en-GB" sz="1500" b="1" dirty="0">
                <a:latin typeface="Letter-join Print Plus 3" panose="02000805000000020003" pitchFamily="2" charset="0"/>
                <a:ea typeface="HELLOIHEART1" panose="02000603000000000000" pitchFamily="2" charset="0"/>
              </a:rPr>
              <a:t>Summer: </a:t>
            </a:r>
            <a:r>
              <a:rPr lang="en-GB" sz="1500" dirty="0">
                <a:latin typeface="Letter-join Print Plus 3" panose="02000805000000020003" pitchFamily="2" charset="0"/>
                <a:ea typeface="HELLOIHEART1" panose="02000603000000000000" pitchFamily="2" charset="0"/>
              </a:rPr>
              <a:t> Red and white gingham dress with red or grey cardigan</a:t>
            </a:r>
          </a:p>
          <a:p>
            <a:pPr marL="0" indent="0">
              <a:buNone/>
            </a:pPr>
            <a:endParaRPr lang="en-GB" sz="1500" dirty="0">
              <a:latin typeface="Letter-join Print Plus 3" panose="02000805000000020003" pitchFamily="2" charset="0"/>
              <a:ea typeface="HELLOIHEART1" panose="02000603000000000000" pitchFamily="2" charset="0"/>
            </a:endParaRPr>
          </a:p>
          <a:p>
            <a:pPr marL="0" indent="0">
              <a:buNone/>
            </a:pPr>
            <a:r>
              <a:rPr lang="en-GB" sz="1500" b="1" dirty="0">
                <a:latin typeface="Letter-join Print Plus 3" panose="02000805000000020003" pitchFamily="2" charset="0"/>
                <a:ea typeface="HELLOIHEART1" panose="02000603000000000000" pitchFamily="2" charset="0"/>
              </a:rPr>
              <a:t>P.E. Kit: </a:t>
            </a:r>
            <a:r>
              <a:rPr lang="en-GB" sz="1500" dirty="0">
                <a:latin typeface="Letter-join Print Plus 3" panose="02000805000000020003" pitchFamily="2" charset="0"/>
                <a:ea typeface="HELLOIHEART1" panose="02000603000000000000" pitchFamily="2" charset="0"/>
              </a:rPr>
              <a:t>As we promote physical activity and outdoor learning, we recommend pupils wearing school logo joggers/shorts and jumpers on PE days.  </a:t>
            </a:r>
          </a:p>
          <a:p>
            <a:pPr marL="0" indent="0">
              <a:buNone/>
            </a:pPr>
            <a:endParaRPr lang="en-GB" sz="1500" dirty="0">
              <a:latin typeface="Letter-join Print Plus 3" panose="02000805000000020003" pitchFamily="2" charset="0"/>
              <a:ea typeface="HELLOIHEART1" panose="02000603000000000000" pitchFamily="2" charset="0"/>
            </a:endParaRPr>
          </a:p>
          <a:p>
            <a:pPr marL="0" indent="0">
              <a:buNone/>
            </a:pPr>
            <a:r>
              <a:rPr lang="en-GB" sz="1500" dirty="0">
                <a:latin typeface="Letter-join Print Plus 3" panose="02000805000000020003" pitchFamily="2" charset="0"/>
                <a:ea typeface="HELLOIHEART1" panose="02000603000000000000" pitchFamily="2" charset="0"/>
              </a:rPr>
              <a:t>Please also provide wellies, jackets, sunscreens etc. where appropriate – we aim to be outside in all weathers so please ensure your child is equipped for the day and the changing elements! 	</a:t>
            </a:r>
          </a:p>
          <a:p>
            <a:pPr marL="0" indent="0" algn="ctr">
              <a:buNone/>
            </a:pPr>
            <a:r>
              <a:rPr lang="en-GB" sz="1500" b="1" dirty="0">
                <a:solidFill>
                  <a:srgbClr val="FF0000"/>
                </a:solidFill>
                <a:latin typeface="Letter-join Print Plus 3" panose="02000805000000020003" pitchFamily="2" charset="0"/>
                <a:ea typeface="HELLOIHEART1" panose="02000603000000000000" pitchFamily="2" charset="0"/>
              </a:rPr>
              <a:t>PLEASE NAME EVERYTHING!</a:t>
            </a:r>
          </a:p>
          <a:p>
            <a:pPr marL="0" indent="0" algn="ctr">
              <a:buNone/>
            </a:pPr>
            <a:r>
              <a:rPr lang="en-GB" sz="1500" b="1" dirty="0">
                <a:latin typeface="Letter-join Print Plus 3" panose="02000805000000020003" pitchFamily="2" charset="0"/>
                <a:ea typeface="HELLOIHEART1" panose="02000603000000000000" pitchFamily="2" charset="0"/>
              </a:rPr>
              <a:t>*Nearly New/Used Uniform Available from School Uniform ‘Swap Shop’</a:t>
            </a:r>
          </a:p>
          <a:p>
            <a:pPr marL="0" indent="0" algn="ctr">
              <a:buNone/>
            </a:pPr>
            <a:r>
              <a:rPr lang="en-GB" sz="1500" b="1" dirty="0">
                <a:latin typeface="Letter-join Print Plus 3" panose="02000805000000020003" pitchFamily="2" charset="0"/>
                <a:ea typeface="HELLOIHEART1" panose="02000603000000000000" pitchFamily="2" charset="0"/>
              </a:rPr>
              <a:t>Any clothing donations welcome.</a:t>
            </a:r>
          </a:p>
        </p:txBody>
      </p:sp>
    </p:spTree>
    <p:extLst>
      <p:ext uri="{BB962C8B-B14F-4D97-AF65-F5344CB8AC3E}">
        <p14:creationId xmlns:p14="http://schemas.microsoft.com/office/powerpoint/2010/main" val="291953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HELLOTEXAS" panose="02000603000000000000" pitchFamily="2" charset="0"/>
                <a:ea typeface="HELLOTEXAS" panose="02000603000000000000" pitchFamily="2" charset="0"/>
              </a:rPr>
              <a:t>Lunchtime Reminder</a:t>
            </a:r>
          </a:p>
        </p:txBody>
      </p:sp>
      <p:sp>
        <p:nvSpPr>
          <p:cNvPr id="3" name="Content Placeholder 2"/>
          <p:cNvSpPr>
            <a:spLocks noGrp="1"/>
          </p:cNvSpPr>
          <p:nvPr>
            <p:ph idx="1"/>
          </p:nvPr>
        </p:nvSpPr>
        <p:spPr>
          <a:xfrm>
            <a:off x="2051720" y="1005576"/>
            <a:ext cx="6696744" cy="2286254"/>
          </a:xfrm>
        </p:spPr>
        <p:txBody>
          <a:bodyPr>
            <a:normAutofit fontScale="92500"/>
          </a:bodyPr>
          <a:lstStyle/>
          <a:p>
            <a:r>
              <a:rPr lang="en-GB" sz="2600" dirty="0">
                <a:latin typeface="Letter-join Print Plus 3" panose="02000805000000020003" pitchFamily="2" charset="0"/>
                <a:ea typeface="HELLOIHEART1" panose="02000603000000000000" pitchFamily="2" charset="0"/>
              </a:rPr>
              <a:t>School lunches are ordered daily through </a:t>
            </a:r>
            <a:r>
              <a:rPr lang="en-GB" sz="2600" dirty="0" err="1">
                <a:latin typeface="Letter-join Print Plus 3" panose="02000805000000020003" pitchFamily="2" charset="0"/>
                <a:ea typeface="HELLOIHEART1" panose="02000603000000000000" pitchFamily="2" charset="0"/>
              </a:rPr>
              <a:t>iPay</a:t>
            </a:r>
            <a:r>
              <a:rPr lang="en-GB" sz="2600" dirty="0">
                <a:latin typeface="Letter-join Print Plus 3" panose="02000805000000020003" pitchFamily="2" charset="0"/>
                <a:ea typeface="HELLOIHEART1" panose="02000603000000000000" pitchFamily="2" charset="0"/>
              </a:rPr>
              <a:t> impact – All P1-5 children are entitled to free school lunch</a:t>
            </a:r>
          </a:p>
          <a:p>
            <a:r>
              <a:rPr lang="en-GB" sz="2600" dirty="0">
                <a:latin typeface="Letter-join Print Plus 3" panose="02000805000000020003" pitchFamily="2" charset="0"/>
                <a:ea typeface="HELLOIHEART1" panose="02000603000000000000" pitchFamily="2" charset="0"/>
              </a:rPr>
              <a:t>Please look at the lunches at home with your child and pre order their lunches for the week.</a:t>
            </a:r>
          </a:p>
          <a:p>
            <a:pPr marL="0" indent="0">
              <a:buNone/>
            </a:pPr>
            <a:endParaRPr lang="en-GB" sz="3400" dirty="0">
              <a:latin typeface="Letter-join Print Plus 3" panose="02000805000000020003" pitchFamily="2" charset="0"/>
              <a:ea typeface="HELLOIHEART1" panose="02000603000000000000" pitchFamily="2" charset="0"/>
            </a:endParaRPr>
          </a:p>
        </p:txBody>
      </p:sp>
      <p:pic>
        <p:nvPicPr>
          <p:cNvPr id="4" name="Picture 3" descr="Weighty Matters: Guest Post: Food Policy is not About Sexy Results (b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0144" y="3363838"/>
            <a:ext cx="1751856" cy="1253672"/>
          </a:xfrm>
          <a:prstGeom prst="rect">
            <a:avLst/>
          </a:prstGeom>
        </p:spPr>
      </p:pic>
      <p:sp>
        <p:nvSpPr>
          <p:cNvPr id="5" name="TextBox 4"/>
          <p:cNvSpPr txBox="1"/>
          <p:nvPr/>
        </p:nvSpPr>
        <p:spPr>
          <a:xfrm>
            <a:off x="4644008" y="3529009"/>
            <a:ext cx="3096344" cy="923330"/>
          </a:xfrm>
          <a:prstGeom prst="rect">
            <a:avLst/>
          </a:prstGeom>
          <a:noFill/>
        </p:spPr>
        <p:txBody>
          <a:bodyPr wrap="square" rtlCol="0">
            <a:spAutoFit/>
          </a:bodyPr>
          <a:lstStyle/>
          <a:p>
            <a:r>
              <a:rPr lang="en-GB" dirty="0">
                <a:latin typeface="Letter-join Print Plus 3" panose="02000805000000020003" pitchFamily="2" charset="0"/>
                <a:ea typeface="HELLOIHEART1" panose="02000603000000000000" pitchFamily="2" charset="0"/>
              </a:rPr>
              <a:t>Any problems with accessing </a:t>
            </a:r>
            <a:r>
              <a:rPr lang="en-GB" dirty="0" err="1">
                <a:latin typeface="Letter-join Print Plus 3" panose="02000805000000020003" pitchFamily="2" charset="0"/>
                <a:ea typeface="HELLOIHEART1" panose="02000603000000000000" pitchFamily="2" charset="0"/>
              </a:rPr>
              <a:t>iPay</a:t>
            </a:r>
            <a:r>
              <a:rPr lang="en-GB" dirty="0">
                <a:latin typeface="Letter-join Print Plus 3" panose="02000805000000020003" pitchFamily="2" charset="0"/>
                <a:ea typeface="HELLOIHEART1" panose="02000603000000000000" pitchFamily="2" charset="0"/>
              </a:rPr>
              <a:t> please call our School office</a:t>
            </a:r>
          </a:p>
        </p:txBody>
      </p:sp>
    </p:spTree>
    <p:extLst>
      <p:ext uri="{BB962C8B-B14F-4D97-AF65-F5344CB8AC3E}">
        <p14:creationId xmlns:p14="http://schemas.microsoft.com/office/powerpoint/2010/main" val="201069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7494"/>
            <a:ext cx="6476256" cy="630070"/>
          </a:xfrm>
        </p:spPr>
        <p:txBody>
          <a:bodyPr>
            <a:normAutofit fontScale="90000"/>
          </a:bodyPr>
          <a:lstStyle/>
          <a:p>
            <a:r>
              <a:rPr lang="en-GB" b="1" dirty="0">
                <a:latin typeface="HELLOTEXAS" panose="02000603000000000000" pitchFamily="2" charset="0"/>
                <a:ea typeface="HELLOTEXAS" panose="02000603000000000000" pitchFamily="2" charset="0"/>
              </a:rPr>
              <a:t>Important Documents</a:t>
            </a:r>
          </a:p>
        </p:txBody>
      </p:sp>
      <p:sp>
        <p:nvSpPr>
          <p:cNvPr id="3" name="Content Placeholder 2"/>
          <p:cNvSpPr>
            <a:spLocks noGrp="1"/>
          </p:cNvSpPr>
          <p:nvPr>
            <p:ph idx="1"/>
          </p:nvPr>
        </p:nvSpPr>
        <p:spPr>
          <a:xfrm>
            <a:off x="2195736" y="1131590"/>
            <a:ext cx="6768752" cy="3744416"/>
          </a:xfrm>
        </p:spPr>
        <p:txBody>
          <a:bodyPr>
            <a:normAutofit fontScale="92500"/>
          </a:bodyPr>
          <a:lstStyle/>
          <a:p>
            <a:r>
              <a:rPr lang="en-GB" sz="2000" dirty="0">
                <a:latin typeface="Letter-join Print Plus 3" panose="02000805000000020003" pitchFamily="2" charset="0"/>
                <a:ea typeface="HELLOIHEART1" panose="02000603000000000000" pitchFamily="2" charset="0"/>
              </a:rPr>
              <a:t>Please return the photo permission forms and EE2 forms as soon as possible if you haven’t already done so. We cannot share any photos on the school website or on Seesaw until these are returned.</a:t>
            </a:r>
          </a:p>
          <a:p>
            <a:r>
              <a:rPr lang="en-GB" sz="2000" dirty="0">
                <a:latin typeface="Letter-join Print Plus 3" panose="02000805000000020003" pitchFamily="2" charset="0"/>
                <a:ea typeface="HELLOIHEART1" panose="02000603000000000000" pitchFamily="2" charset="0"/>
              </a:rPr>
              <a:t>Please ensure that all medical forms are filled in fully and handed back promptly with any appropriate medication.</a:t>
            </a:r>
          </a:p>
          <a:p>
            <a:r>
              <a:rPr lang="en-GB" sz="2000" dirty="0">
                <a:latin typeface="Letter-join Print Plus 3" panose="02000805000000020003" pitchFamily="2" charset="0"/>
                <a:ea typeface="HELLOIHEART1" panose="02000603000000000000" pitchFamily="2" charset="0"/>
              </a:rPr>
              <a:t>We cannot issue medication to children unless the relevant form is completed and boxed/prescription information is shared.</a:t>
            </a:r>
          </a:p>
          <a:p>
            <a:r>
              <a:rPr lang="en-GB" sz="2000" dirty="0">
                <a:latin typeface="Letter-join Print Plus 3" panose="02000805000000020003" pitchFamily="2" charset="0"/>
                <a:ea typeface="HELLOIHEART1" panose="02000603000000000000" pitchFamily="2" charset="0"/>
              </a:rPr>
              <a:t>Please update the school office if there are any changes to address, phone number, medication etc. during the year.</a:t>
            </a:r>
            <a:endParaRPr lang="en-GB" sz="2400" dirty="0">
              <a:latin typeface="Letter-join Print Plus 3" panose="02000805000000020003" pitchFamily="2" charset="0"/>
              <a:ea typeface="HELLOIHEART1" panose="02000603000000000000" pitchFamily="2" charset="0"/>
            </a:endParaRPr>
          </a:p>
        </p:txBody>
      </p:sp>
    </p:spTree>
    <p:extLst>
      <p:ext uri="{BB962C8B-B14F-4D97-AF65-F5344CB8AC3E}">
        <p14:creationId xmlns:p14="http://schemas.microsoft.com/office/powerpoint/2010/main" val="143377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935" y="141480"/>
            <a:ext cx="6948264" cy="630070"/>
          </a:xfrm>
        </p:spPr>
        <p:txBody>
          <a:bodyPr>
            <a:noAutofit/>
          </a:bodyPr>
          <a:lstStyle/>
          <a:p>
            <a:r>
              <a:rPr lang="en-GB" sz="3200" b="1" dirty="0">
                <a:latin typeface="HELLOTEXAS" panose="02000603000000000000" pitchFamily="2" charset="0"/>
                <a:ea typeface="HELLOTEXAS" panose="02000603000000000000" pitchFamily="2" charset="0"/>
              </a:rPr>
              <a:t>Interdisciplinary Learning (IDL)</a:t>
            </a:r>
          </a:p>
        </p:txBody>
      </p:sp>
      <p:sp>
        <p:nvSpPr>
          <p:cNvPr id="3" name="Content Placeholder 2"/>
          <p:cNvSpPr>
            <a:spLocks noGrp="1"/>
          </p:cNvSpPr>
          <p:nvPr>
            <p:ph idx="1"/>
          </p:nvPr>
        </p:nvSpPr>
        <p:spPr>
          <a:xfrm>
            <a:off x="2267744" y="771550"/>
            <a:ext cx="6768752" cy="4176464"/>
          </a:xfrm>
        </p:spPr>
        <p:txBody>
          <a:bodyPr>
            <a:normAutofit fontScale="85000" lnSpcReduction="20000"/>
          </a:bodyPr>
          <a:lstStyle/>
          <a:p>
            <a:r>
              <a:rPr lang="en-GB" sz="2400" dirty="0">
                <a:latin typeface="Letter-join Print Plus 3" panose="02000805000000020003" pitchFamily="2" charset="0"/>
                <a:ea typeface="HELLOIHEART1" panose="02000603000000000000" pitchFamily="2" charset="0"/>
              </a:rPr>
              <a:t>Across our school we use consultative planning methods which means that our “topic” based learning comes from our pupils.</a:t>
            </a:r>
          </a:p>
          <a:p>
            <a:endParaRPr lang="en-GB" sz="2400" dirty="0">
              <a:latin typeface="Letter-join Print Plus 3" panose="02000805000000020003" pitchFamily="2" charset="0"/>
              <a:ea typeface="HELLOIHEART1" panose="02000603000000000000" pitchFamily="2" charset="0"/>
            </a:endParaRPr>
          </a:p>
          <a:p>
            <a:r>
              <a:rPr lang="en-GB" sz="2400" dirty="0">
                <a:latin typeface="Letter-join Print Plus 3" panose="02000805000000020003" pitchFamily="2" charset="0"/>
                <a:ea typeface="HELLOIHEART1" panose="02000603000000000000" pitchFamily="2" charset="0"/>
              </a:rPr>
              <a:t>The focus and content of this learning is determined by questions, investigations and interests from our children – they help to design what they would like to learn.</a:t>
            </a:r>
          </a:p>
          <a:p>
            <a:endParaRPr lang="en-GB" sz="2400" dirty="0">
              <a:latin typeface="Letter-join Print Plus 3" panose="02000805000000020003" pitchFamily="2" charset="0"/>
              <a:ea typeface="HELLOIHEART1" panose="02000603000000000000" pitchFamily="2" charset="0"/>
            </a:endParaRPr>
          </a:p>
          <a:p>
            <a:r>
              <a:rPr lang="en-GB" sz="2400" dirty="0">
                <a:latin typeface="Letter-join Print Plus 3" panose="02000805000000020003" pitchFamily="2" charset="0"/>
                <a:ea typeface="HELLOIHEART1" panose="02000603000000000000" pitchFamily="2" charset="0"/>
              </a:rPr>
              <a:t>We then create activities to support and develop this learning, alongside curriculum experiences, outcomes and planned assessments using our national Curriculum For Excellence benchmarks.</a:t>
            </a:r>
          </a:p>
          <a:p>
            <a:endParaRPr lang="en-GB" sz="2400" dirty="0">
              <a:latin typeface="Letter-join Print Plus 3" panose="02000805000000020003" pitchFamily="2" charset="0"/>
              <a:ea typeface="HELLOIHEART1" panose="02000603000000000000" pitchFamily="2" charset="0"/>
            </a:endParaRPr>
          </a:p>
          <a:p>
            <a:r>
              <a:rPr lang="en-GB" sz="2400" dirty="0">
                <a:latin typeface="Letter-join Print Plus 3" panose="02000805000000020003" pitchFamily="2" charset="0"/>
                <a:ea typeface="HELLOIHEART1" panose="02000603000000000000" pitchFamily="2" charset="0"/>
              </a:rPr>
              <a:t>This term, our learning context will begin </a:t>
            </a:r>
            <a:br>
              <a:rPr lang="en-GB" sz="2400" dirty="0">
                <a:latin typeface="Letter-join Print Plus 3" panose="02000805000000020003" pitchFamily="2" charset="0"/>
                <a:ea typeface="HELLOIHEART1" panose="02000603000000000000" pitchFamily="2" charset="0"/>
              </a:rPr>
            </a:br>
            <a:r>
              <a:rPr lang="en-GB" sz="2400" dirty="0">
                <a:latin typeface="Letter-join Print Plus 3" panose="02000805000000020003" pitchFamily="2" charset="0"/>
                <a:ea typeface="HELLOIHEART1" panose="02000603000000000000" pitchFamily="2" charset="0"/>
              </a:rPr>
              <a:t>with Minibeasts</a:t>
            </a:r>
            <a:endParaRPr lang="en-GB" sz="2800" dirty="0">
              <a:latin typeface="Letter-join Print Plus 3" panose="02000805000000020003" pitchFamily="2" charset="0"/>
              <a:ea typeface="HELLOIHEART1" panose="02000603000000000000" pitchFamily="2" charset="0"/>
            </a:endParaRPr>
          </a:p>
          <a:p>
            <a:endParaRPr lang="en-GB" dirty="0">
              <a:latin typeface="Letter-join Print Plus 3" panose="02000805000000020003" pitchFamily="2" charset="0"/>
              <a:ea typeface="HELLOIHEART1" panose="02000603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2120" y="4400169"/>
            <a:ext cx="819500" cy="819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55" y="3809813"/>
            <a:ext cx="819500" cy="8195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7448" y="3819666"/>
            <a:ext cx="816419" cy="8195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0283" y="4390316"/>
            <a:ext cx="819500" cy="819500"/>
          </a:xfrm>
          <a:prstGeom prst="rect">
            <a:avLst/>
          </a:prstGeom>
        </p:spPr>
      </p:pic>
    </p:spTree>
    <p:extLst>
      <p:ext uri="{BB962C8B-B14F-4D97-AF65-F5344CB8AC3E}">
        <p14:creationId xmlns:p14="http://schemas.microsoft.com/office/powerpoint/2010/main" val="404588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05979"/>
            <a:ext cx="6948264" cy="857250"/>
          </a:xfrm>
        </p:spPr>
        <p:txBody>
          <a:bodyPr>
            <a:normAutofit/>
          </a:bodyPr>
          <a:lstStyle/>
          <a:p>
            <a:r>
              <a:rPr lang="en-GB" b="1" dirty="0">
                <a:latin typeface="HELLOTEXAS" panose="02000603000000000000" pitchFamily="2" charset="0"/>
                <a:ea typeface="HELLOTEXAS" panose="02000603000000000000" pitchFamily="2" charset="0"/>
              </a:rPr>
              <a:t>Literacy – Phonics</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KG Primary Italics" pitchFamily="2" charset="0"/>
            </a:endParaRPr>
          </a:p>
          <a:p>
            <a:endParaRPr lang="en-GB" dirty="0"/>
          </a:p>
        </p:txBody>
      </p:sp>
      <p:sp>
        <p:nvSpPr>
          <p:cNvPr id="5" name="Content Placeholder 2"/>
          <p:cNvSpPr txBox="1">
            <a:spLocks/>
          </p:cNvSpPr>
          <p:nvPr/>
        </p:nvSpPr>
        <p:spPr>
          <a:xfrm>
            <a:off x="2492152" y="1352551"/>
            <a:ext cx="6347048"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GB" altLang="en-US" sz="2800" b="1" dirty="0">
                <a:latin typeface="Letter-join Print Plus 3" panose="02000805000000020003" pitchFamily="2" charset="0"/>
                <a:ea typeface="HelloIHeartYou" panose="02000603000000000000" pitchFamily="2" charset="0"/>
              </a:rPr>
              <a:t>Children will participate in various activities which will develop their:</a:t>
            </a:r>
          </a:p>
          <a:p>
            <a:pPr marL="1028700" lvl="1" indent="-571500">
              <a:lnSpc>
                <a:spcPct val="90000"/>
              </a:lnSpc>
              <a:buFont typeface="Arial" panose="020B0604020202020204" pitchFamily="34" charset="0"/>
              <a:buChar char="•"/>
            </a:pPr>
            <a:r>
              <a:rPr lang="en-GB" altLang="en-US" dirty="0">
                <a:latin typeface="Letter-join Print Plus 3" panose="02000805000000020003" pitchFamily="2" charset="0"/>
                <a:ea typeface="HelloIHeartYou" panose="02000603000000000000" pitchFamily="2" charset="0"/>
              </a:rPr>
              <a:t>Letter recognition skills</a:t>
            </a:r>
          </a:p>
          <a:p>
            <a:pPr marL="1028700" lvl="1" indent="-571500">
              <a:lnSpc>
                <a:spcPct val="90000"/>
              </a:lnSpc>
              <a:buFont typeface="Arial" panose="020B0604020202020204" pitchFamily="34" charset="0"/>
              <a:buChar char="•"/>
            </a:pPr>
            <a:r>
              <a:rPr lang="en-GB" altLang="en-US" dirty="0">
                <a:latin typeface="Letter-join Print Plus 3" panose="02000805000000020003" pitchFamily="2" charset="0"/>
                <a:ea typeface="HelloIHeartYou" panose="02000603000000000000" pitchFamily="2" charset="0"/>
              </a:rPr>
              <a:t>Letter formation skills</a:t>
            </a:r>
          </a:p>
          <a:p>
            <a:pPr marL="1028700" lvl="1" indent="-571500">
              <a:lnSpc>
                <a:spcPct val="90000"/>
              </a:lnSpc>
              <a:buFont typeface="Arial" panose="020B0604020202020204" pitchFamily="34" charset="0"/>
              <a:buChar char="•"/>
            </a:pPr>
            <a:r>
              <a:rPr lang="en-GB" altLang="en-US" dirty="0">
                <a:latin typeface="Letter-join Print Plus 3" panose="02000805000000020003" pitchFamily="2" charset="0"/>
                <a:ea typeface="HelloIHeartYou" panose="02000603000000000000" pitchFamily="2" charset="0"/>
              </a:rPr>
              <a:t>Decoding &amp; Encoding skills</a:t>
            </a:r>
          </a:p>
          <a:p>
            <a:pPr marL="1028700" lvl="1" indent="-571500">
              <a:lnSpc>
                <a:spcPct val="90000"/>
              </a:lnSpc>
              <a:buFont typeface="Arial" panose="020B0604020202020204" pitchFamily="34" charset="0"/>
              <a:buChar char="•"/>
            </a:pPr>
            <a:r>
              <a:rPr lang="en-GB" altLang="en-US" dirty="0">
                <a:latin typeface="Letter-join Print Plus 3" panose="02000805000000020003" pitchFamily="2" charset="0"/>
                <a:ea typeface="HelloIHeartYou" panose="02000603000000000000" pitchFamily="2" charset="0"/>
              </a:rPr>
              <a:t>Tricky words</a:t>
            </a:r>
          </a:p>
          <a:p>
            <a:pPr marL="1028700" lvl="1" indent="-571500">
              <a:lnSpc>
                <a:spcPct val="90000"/>
              </a:lnSpc>
              <a:buFont typeface="Arial" panose="020B0604020202020204" pitchFamily="34" charset="0"/>
              <a:buChar char="•"/>
            </a:pPr>
            <a:endParaRPr lang="en-GB" altLang="en-US" sz="2000" dirty="0">
              <a:latin typeface="Letter-join Print Plus 3" panose="02000805000000020003" pitchFamily="2" charset="0"/>
              <a:ea typeface="HelloIHeartYou" panose="02000603000000000000" pitchFamily="2" charset="0"/>
            </a:endParaRPr>
          </a:p>
          <a:p>
            <a:endParaRPr lang="en-GB" dirty="0">
              <a:latin typeface="Letter-join Print Plus 3" panose="02000805000000020003" pitchFamily="2" charset="0"/>
              <a:ea typeface="HelloIHeartYou" panose="02000603000000000000" pitchFamily="2" charset="0"/>
            </a:endParaRPr>
          </a:p>
        </p:txBody>
      </p:sp>
    </p:spTree>
    <p:extLst>
      <p:ext uri="{BB962C8B-B14F-4D97-AF65-F5344CB8AC3E}">
        <p14:creationId xmlns:p14="http://schemas.microsoft.com/office/powerpoint/2010/main" val="226716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a:bodyPr>
          <a:lstStyle/>
          <a:p>
            <a:r>
              <a:rPr lang="en-GB" b="1" dirty="0">
                <a:latin typeface="HELLOTEXAS" panose="02000603000000000000" pitchFamily="2" charset="0"/>
                <a:ea typeface="HELLOTEXAS" panose="02000603000000000000" pitchFamily="2" charset="0"/>
              </a:rPr>
              <a:t>Literacy – Reading</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HelloIHeartYou" panose="02000603000000000000" pitchFamily="2" charset="0"/>
              <a:ea typeface="HelloIHeartYou" panose="02000603000000000000" pitchFamily="2" charset="0"/>
            </a:endParaRPr>
          </a:p>
          <a:p>
            <a:endParaRPr lang="en-GB" dirty="0">
              <a:latin typeface="HelloIHeartYou" panose="02000603000000000000" pitchFamily="2" charset="0"/>
              <a:ea typeface="HelloIHeartYou" panose="02000603000000000000" pitchFamily="2" charset="0"/>
            </a:endParaRPr>
          </a:p>
        </p:txBody>
      </p:sp>
      <p:sp>
        <p:nvSpPr>
          <p:cNvPr id="5" name="Content Placeholder 2"/>
          <p:cNvSpPr txBox="1">
            <a:spLocks/>
          </p:cNvSpPr>
          <p:nvPr/>
        </p:nvSpPr>
        <p:spPr>
          <a:xfrm>
            <a:off x="2051720" y="771550"/>
            <a:ext cx="6787480" cy="4165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latin typeface="Letter-join Print Plus 3" panose="02000805000000020003" pitchFamily="2" charset="0"/>
              <a:ea typeface="HelloIHeartYou" panose="02000603000000000000" pitchFamily="2" charset="0"/>
            </a:endParaRPr>
          </a:p>
          <a:p>
            <a:r>
              <a:rPr lang="en-GB" dirty="0">
                <a:latin typeface="Letter-join Print Plus 3" panose="02000805000000020003" pitchFamily="2" charset="0"/>
                <a:ea typeface="HelloIHeartYou" panose="02000603000000000000" pitchFamily="2" charset="0"/>
              </a:rPr>
              <a:t>Our reading in term 1 will focus on exploring fiction texts, and through a range of picture books and stories, we will learn about different characters and settings. </a:t>
            </a:r>
          </a:p>
          <a:p>
            <a:pPr marL="0" indent="0">
              <a:buNone/>
            </a:pPr>
            <a:endParaRPr lang="en-GB" dirty="0">
              <a:latin typeface="Letter-join Print Plus 3" panose="02000805000000020003" pitchFamily="2" charset="0"/>
              <a:ea typeface="HelloIHeartYou" panose="02000603000000000000" pitchFamily="2" charset="0"/>
            </a:endParaRPr>
          </a:p>
          <a:p>
            <a:r>
              <a:rPr lang="en-GB" dirty="0">
                <a:latin typeface="Letter-join Print Plus 3" panose="02000805000000020003" pitchFamily="2" charset="0"/>
                <a:ea typeface="HelloIHeartYou" panose="02000603000000000000" pitchFamily="2" charset="0"/>
              </a:rPr>
              <a:t>Children will take part in active reading tasks to develop and consolidate their reading skills</a:t>
            </a:r>
          </a:p>
          <a:p>
            <a:endParaRPr lang="en-GB" dirty="0">
              <a:latin typeface="Letter-join Print Plus 3" panose="02000805000000020003" pitchFamily="2" charset="0"/>
              <a:ea typeface="HelloIHeartYou" panose="02000603000000000000" pitchFamily="2" charset="0"/>
            </a:endParaRPr>
          </a:p>
          <a:p>
            <a:r>
              <a:rPr lang="en-GB" dirty="0">
                <a:latin typeface="Letter-join Print Plus 3" panose="02000805000000020003" pitchFamily="2" charset="0"/>
                <a:ea typeface="HelloIHeartYou" panose="02000603000000000000" pitchFamily="2" charset="0"/>
              </a:rPr>
              <a:t>After the September break, your child will begin to bring home books. We use Floppy’s Phonics and Reading Rockets.</a:t>
            </a:r>
          </a:p>
        </p:txBody>
      </p:sp>
    </p:spTree>
    <p:extLst>
      <p:ext uri="{BB962C8B-B14F-4D97-AF65-F5344CB8AC3E}">
        <p14:creationId xmlns:p14="http://schemas.microsoft.com/office/powerpoint/2010/main" val="376962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8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4969B80FE6A4B8156AACE8CE1EE66" ma:contentTypeVersion="18" ma:contentTypeDescription="Create a new document." ma:contentTypeScope="" ma:versionID="9fda1c9546fe09b19a01f4d743b6d781">
  <xsd:schema xmlns:xsd="http://www.w3.org/2001/XMLSchema" xmlns:xs="http://www.w3.org/2001/XMLSchema" xmlns:p="http://schemas.microsoft.com/office/2006/metadata/properties" xmlns:ns2="35f165bb-3042-4123-8d2a-cb2edb443c77" xmlns:ns3="893221e6-0abb-43e0-a8f0-3c886a764b2a" targetNamespace="http://schemas.microsoft.com/office/2006/metadata/properties" ma:root="true" ma:fieldsID="0caf1f24d6a6083046abd9831e3557e1" ns2:_="" ns3:_="">
    <xsd:import namespace="35f165bb-3042-4123-8d2a-cb2edb443c77"/>
    <xsd:import namespace="893221e6-0abb-43e0-a8f0-3c886a764b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165bb-3042-4123-8d2a-cb2edb443c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3221e6-0abb-43e0-a8f0-3c886a764b2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a8677b2-5cae-454b-a2bd-2ccad6495114}" ma:internalName="TaxCatchAll" ma:showField="CatchAllData" ma:web="893221e6-0abb-43e0-a8f0-3c886a764b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f165bb-3042-4123-8d2a-cb2edb443c77">
      <Terms xmlns="http://schemas.microsoft.com/office/infopath/2007/PartnerControls"/>
    </lcf76f155ced4ddcb4097134ff3c332f>
    <TaxCatchAll xmlns="893221e6-0abb-43e0-a8f0-3c886a764b2a" xsi:nil="true"/>
  </documentManagement>
</p:properties>
</file>

<file path=customXml/itemProps1.xml><?xml version="1.0" encoding="utf-8"?>
<ds:datastoreItem xmlns:ds="http://schemas.openxmlformats.org/officeDocument/2006/customXml" ds:itemID="{46043C46-DC57-43EF-9B5F-497898475423}"/>
</file>

<file path=customXml/itemProps2.xml><?xml version="1.0" encoding="utf-8"?>
<ds:datastoreItem xmlns:ds="http://schemas.openxmlformats.org/officeDocument/2006/customXml" ds:itemID="{B9F2010C-4557-4CC0-ABB7-B0A969E67B62}"/>
</file>

<file path=customXml/itemProps3.xml><?xml version="1.0" encoding="utf-8"?>
<ds:datastoreItem xmlns:ds="http://schemas.openxmlformats.org/officeDocument/2006/customXml" ds:itemID="{DA1A42A7-9FD6-4DC4-9706-00F670AD6401}"/>
</file>

<file path=docProps/app.xml><?xml version="1.0" encoding="utf-8"?>
<Properties xmlns="http://schemas.openxmlformats.org/officeDocument/2006/extended-properties" xmlns:vt="http://schemas.openxmlformats.org/officeDocument/2006/docPropsVTypes">
  <Template/>
  <TotalTime>2803</TotalTime>
  <Words>1182</Words>
  <Application>Microsoft Macintosh PowerPoint</Application>
  <PresentationFormat>On-screen Show (16:9)</PresentationFormat>
  <Paragraphs>152</Paragraphs>
  <Slides>23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HELLOIHEART1</vt:lpstr>
      <vt:lpstr>HelloIHeartYou</vt:lpstr>
      <vt:lpstr>HELLOTEXAS</vt:lpstr>
      <vt:lpstr>KG Primary Italics</vt:lpstr>
      <vt:lpstr>Letter-join Print Plus 3</vt:lpstr>
      <vt:lpstr>80</vt:lpstr>
      <vt:lpstr>Mid Calder Primary School</vt:lpstr>
      <vt:lpstr>Structure of the School Day</vt:lpstr>
      <vt:lpstr>Weekly Timetable</vt:lpstr>
      <vt:lpstr>School Uniform</vt:lpstr>
      <vt:lpstr>Lunchtime Reminder</vt:lpstr>
      <vt:lpstr>Important Documents</vt:lpstr>
      <vt:lpstr>Interdisciplinary Learning (IDL)</vt:lpstr>
      <vt:lpstr>Literacy – Phonics</vt:lpstr>
      <vt:lpstr>Literacy – Reading</vt:lpstr>
      <vt:lpstr>Literacy – Reading</vt:lpstr>
      <vt:lpstr>Literacy – Writing</vt:lpstr>
      <vt:lpstr>Numeracy and Maths</vt:lpstr>
      <vt:lpstr>Numeracy and Maths</vt:lpstr>
      <vt:lpstr>Our Health and Wellbeing</vt:lpstr>
      <vt:lpstr>Health and Wellbeing</vt:lpstr>
      <vt:lpstr>Health and Wellbeing</vt:lpstr>
      <vt:lpstr>Homework</vt:lpstr>
      <vt:lpstr>Skills </vt:lpstr>
      <vt:lpstr>Pupil Voice</vt:lpstr>
      <vt:lpstr>Digital Learning</vt:lpstr>
      <vt:lpstr> </vt:lpstr>
      <vt:lpstr> </vt:lpstr>
      <vt:lpstr>Thank you!</vt:lpstr>
    </vt:vector>
  </TitlesOfParts>
  <Company>West Lothian Council - Education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 Calder Primary School</dc:title>
  <dc:creator>Sarah Burton</dc:creator>
  <cp:lastModifiedBy>Nicola Stevenson</cp:lastModifiedBy>
  <cp:revision>192</cp:revision>
  <dcterms:created xsi:type="dcterms:W3CDTF">2017-06-06T08:10:45Z</dcterms:created>
  <dcterms:modified xsi:type="dcterms:W3CDTF">2025-08-24T12:10:04Z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0x0101003214969B80FE6A4B8156AACE8CE1EE66</vt:lpwstr>
  </property>
</Properties>
</file>